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1"/>
  </p:notesMasterIdLst>
  <p:sldIdLst>
    <p:sldId id="259" r:id="rId5"/>
    <p:sldId id="270" r:id="rId6"/>
    <p:sldId id="277" r:id="rId7"/>
    <p:sldId id="284" r:id="rId8"/>
    <p:sldId id="285" r:id="rId9"/>
    <p:sldId id="279" r:id="rId10"/>
    <p:sldId id="280" r:id="rId11"/>
    <p:sldId id="286" r:id="rId12"/>
    <p:sldId id="287" r:id="rId13"/>
    <p:sldId id="288" r:id="rId14"/>
    <p:sldId id="276" r:id="rId15"/>
    <p:sldId id="289" r:id="rId16"/>
    <p:sldId id="290" r:id="rId17"/>
    <p:sldId id="291" r:id="rId18"/>
    <p:sldId id="292"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Will" initials="HW" lastIdx="1" clrIdx="0">
    <p:extLst>
      <p:ext uri="{19B8F6BF-5375-455C-9EA6-DF929625EA0E}">
        <p15:presenceInfo xmlns:p15="http://schemas.microsoft.com/office/powerpoint/2012/main" userId="S::Will.Howard@healthwatch.co.uk::7f79d610-36c1-4c81-a1ef-c24e334418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2BD21-278E-42BC-AEEE-5B9DF1D3305B}" v="215" dt="2023-01-06T14:47:01.119"/>
    <p1510:client id="{D556DF92-61EA-444D-8A3A-E431507E99A3}" v="7" dt="2023-01-06T12:26:12.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Will" userId="7f79d610-36c1-4c81-a1ef-c24e33441804" providerId="ADAL" clId="{CDD4682F-4CCE-4DEA-8B21-13D612330E88}"/>
    <pc:docChg chg="custSel addSld delSld modSld sldOrd">
      <pc:chgData name="Howard, Will" userId="7f79d610-36c1-4c81-a1ef-c24e33441804" providerId="ADAL" clId="{CDD4682F-4CCE-4DEA-8B21-13D612330E88}" dt="2022-12-23T12:11:25.919" v="3293" actId="20577"/>
      <pc:docMkLst>
        <pc:docMk/>
      </pc:docMkLst>
      <pc:sldChg chg="modSp">
        <pc:chgData name="Howard, Will" userId="7f79d610-36c1-4c81-a1ef-c24e33441804" providerId="ADAL" clId="{CDD4682F-4CCE-4DEA-8B21-13D612330E88}" dt="2022-12-23T10:14:59.409" v="16" actId="6549"/>
        <pc:sldMkLst>
          <pc:docMk/>
          <pc:sldMk cId="0" sldId="259"/>
        </pc:sldMkLst>
        <pc:spChg chg="mod">
          <ac:chgData name="Howard, Will" userId="7f79d610-36c1-4c81-a1ef-c24e33441804" providerId="ADAL" clId="{CDD4682F-4CCE-4DEA-8B21-13D612330E88}" dt="2022-12-23T10:14:59.409" v="16" actId="6549"/>
          <ac:spMkLst>
            <pc:docMk/>
            <pc:sldMk cId="0" sldId="259"/>
            <ac:spMk id="4" creationId="{00000000-0000-0000-0000-000000000000}"/>
          </ac:spMkLst>
        </pc:spChg>
      </pc:sldChg>
      <pc:sldChg chg="modSp">
        <pc:chgData name="Howard, Will" userId="7f79d610-36c1-4c81-a1ef-c24e33441804" providerId="ADAL" clId="{CDD4682F-4CCE-4DEA-8B21-13D612330E88}" dt="2022-12-23T10:30:00.242" v="56" actId="20577"/>
        <pc:sldMkLst>
          <pc:docMk/>
          <pc:sldMk cId="2725787153" sldId="270"/>
        </pc:sldMkLst>
        <pc:spChg chg="mod">
          <ac:chgData name="Howard, Will" userId="7f79d610-36c1-4c81-a1ef-c24e33441804" providerId="ADAL" clId="{CDD4682F-4CCE-4DEA-8B21-13D612330E88}" dt="2022-12-23T10:30:00.242" v="56" actId="20577"/>
          <ac:spMkLst>
            <pc:docMk/>
            <pc:sldMk cId="2725787153" sldId="270"/>
            <ac:spMk id="5" creationId="{00000000-0000-0000-0000-000000000000}"/>
          </ac:spMkLst>
        </pc:spChg>
      </pc:sldChg>
      <pc:sldChg chg="modSp">
        <pc:chgData name="Howard, Will" userId="7f79d610-36c1-4c81-a1ef-c24e33441804" providerId="ADAL" clId="{CDD4682F-4CCE-4DEA-8B21-13D612330E88}" dt="2022-12-23T10:31:40.068" v="120" actId="20577"/>
        <pc:sldMkLst>
          <pc:docMk/>
          <pc:sldMk cId="587473277" sldId="277"/>
        </pc:sldMkLst>
        <pc:spChg chg="mod">
          <ac:chgData name="Howard, Will" userId="7f79d610-36c1-4c81-a1ef-c24e33441804" providerId="ADAL" clId="{CDD4682F-4CCE-4DEA-8B21-13D612330E88}" dt="2022-12-23T10:31:40.068" v="120" actId="20577"/>
          <ac:spMkLst>
            <pc:docMk/>
            <pc:sldMk cId="587473277" sldId="277"/>
            <ac:spMk id="5" creationId="{00000000-0000-0000-0000-000000000000}"/>
          </ac:spMkLst>
        </pc:spChg>
      </pc:sldChg>
      <pc:sldChg chg="ord">
        <pc:chgData name="Howard, Will" userId="7f79d610-36c1-4c81-a1ef-c24e33441804" providerId="ADAL" clId="{CDD4682F-4CCE-4DEA-8B21-13D612330E88}" dt="2022-12-23T11:34:20.677" v="1498"/>
        <pc:sldMkLst>
          <pc:docMk/>
          <pc:sldMk cId="1900125680" sldId="279"/>
        </pc:sldMkLst>
      </pc:sldChg>
      <pc:sldChg chg="ord">
        <pc:chgData name="Howard, Will" userId="7f79d610-36c1-4c81-a1ef-c24e33441804" providerId="ADAL" clId="{CDD4682F-4CCE-4DEA-8B21-13D612330E88}" dt="2022-12-23T11:34:27.235" v="1499"/>
        <pc:sldMkLst>
          <pc:docMk/>
          <pc:sldMk cId="3065665637" sldId="280"/>
        </pc:sldMkLst>
      </pc:sldChg>
      <pc:sldChg chg="modSp add ord">
        <pc:chgData name="Howard, Will" userId="7f79d610-36c1-4c81-a1ef-c24e33441804" providerId="ADAL" clId="{CDD4682F-4CCE-4DEA-8B21-13D612330E88}" dt="2022-12-23T11:26:03.468" v="1483" actId="948"/>
        <pc:sldMkLst>
          <pc:docMk/>
          <pc:sldMk cId="1742956137" sldId="284"/>
        </pc:sldMkLst>
        <pc:spChg chg="mod">
          <ac:chgData name="Howard, Will" userId="7f79d610-36c1-4c81-a1ef-c24e33441804" providerId="ADAL" clId="{CDD4682F-4CCE-4DEA-8B21-13D612330E88}" dt="2022-12-23T11:19:00.275" v="1354" actId="1035"/>
          <ac:spMkLst>
            <pc:docMk/>
            <pc:sldMk cId="1742956137" sldId="284"/>
            <ac:spMk id="2" creationId="{3CC007F7-28C0-4F1E-8028-DEFCA601E6BC}"/>
          </ac:spMkLst>
        </pc:spChg>
        <pc:spChg chg="mod">
          <ac:chgData name="Howard, Will" userId="7f79d610-36c1-4c81-a1ef-c24e33441804" providerId="ADAL" clId="{CDD4682F-4CCE-4DEA-8B21-13D612330E88}" dt="2022-12-23T11:26:03.468" v="1483" actId="948"/>
          <ac:spMkLst>
            <pc:docMk/>
            <pc:sldMk cId="1742956137" sldId="284"/>
            <ac:spMk id="3" creationId="{AFB2AFBB-13BA-4CD3-A91E-99123EA71817}"/>
          </ac:spMkLst>
        </pc:spChg>
      </pc:sldChg>
      <pc:sldChg chg="addSp delSp modSp add">
        <pc:chgData name="Howard, Will" userId="7f79d610-36c1-4c81-a1ef-c24e33441804" providerId="ADAL" clId="{CDD4682F-4CCE-4DEA-8B21-13D612330E88}" dt="2022-12-23T11:31:20.616" v="1497" actId="207"/>
        <pc:sldMkLst>
          <pc:docMk/>
          <pc:sldMk cId="4157871960" sldId="285"/>
        </pc:sldMkLst>
        <pc:spChg chg="del">
          <ac:chgData name="Howard, Will" userId="7f79d610-36c1-4c81-a1ef-c24e33441804" providerId="ADAL" clId="{CDD4682F-4CCE-4DEA-8B21-13D612330E88}" dt="2022-12-23T11:27:28.327" v="1485" actId="478"/>
          <ac:spMkLst>
            <pc:docMk/>
            <pc:sldMk cId="4157871960" sldId="285"/>
            <ac:spMk id="3" creationId="{AFB2AFBB-13BA-4CD3-A91E-99123EA71817}"/>
          </ac:spMkLst>
        </pc:spChg>
        <pc:spChg chg="add del mod">
          <ac:chgData name="Howard, Will" userId="7f79d610-36c1-4c81-a1ef-c24e33441804" providerId="ADAL" clId="{CDD4682F-4CCE-4DEA-8B21-13D612330E88}" dt="2022-12-23T11:27:32.130" v="1486" actId="478"/>
          <ac:spMkLst>
            <pc:docMk/>
            <pc:sldMk cId="4157871960" sldId="285"/>
            <ac:spMk id="7" creationId="{06CC570F-BDD4-4781-B70C-D46208FE079A}"/>
          </ac:spMkLst>
        </pc:spChg>
        <pc:graphicFrameChg chg="add mod">
          <ac:chgData name="Howard, Will" userId="7f79d610-36c1-4c81-a1ef-c24e33441804" providerId="ADAL" clId="{CDD4682F-4CCE-4DEA-8B21-13D612330E88}" dt="2022-12-23T11:31:20.616" v="1497" actId="207"/>
          <ac:graphicFrameMkLst>
            <pc:docMk/>
            <pc:sldMk cId="4157871960" sldId="285"/>
            <ac:graphicFrameMk id="8" creationId="{32C69256-E03A-443F-A82B-087988409887}"/>
          </ac:graphicFrameMkLst>
        </pc:graphicFrameChg>
      </pc:sldChg>
      <pc:sldChg chg="addSp delSp modSp add ord">
        <pc:chgData name="Howard, Will" userId="7f79d610-36c1-4c81-a1ef-c24e33441804" providerId="ADAL" clId="{CDD4682F-4CCE-4DEA-8B21-13D612330E88}" dt="2022-12-23T11:52:20.163" v="2342" actId="20577"/>
        <pc:sldMkLst>
          <pc:docMk/>
          <pc:sldMk cId="545557760" sldId="286"/>
        </pc:sldMkLst>
        <pc:spChg chg="mod">
          <ac:chgData name="Howard, Will" userId="7f79d610-36c1-4c81-a1ef-c24e33441804" providerId="ADAL" clId="{CDD4682F-4CCE-4DEA-8B21-13D612330E88}" dt="2022-12-23T11:52:20.163" v="2342" actId="20577"/>
          <ac:spMkLst>
            <pc:docMk/>
            <pc:sldMk cId="545557760" sldId="286"/>
            <ac:spMk id="2" creationId="{3CC007F7-28C0-4F1E-8028-DEFCA601E6BC}"/>
          </ac:spMkLst>
        </pc:spChg>
        <pc:spChg chg="del">
          <ac:chgData name="Howard, Will" userId="7f79d610-36c1-4c81-a1ef-c24e33441804" providerId="ADAL" clId="{CDD4682F-4CCE-4DEA-8B21-13D612330E88}" dt="2022-12-23T11:35:46.977" v="1505" actId="478"/>
          <ac:spMkLst>
            <pc:docMk/>
            <pc:sldMk cId="545557760" sldId="286"/>
            <ac:spMk id="3" creationId="{AFB2AFBB-13BA-4CD3-A91E-99123EA71817}"/>
          </ac:spMkLst>
        </pc:spChg>
        <pc:spChg chg="add del mod">
          <ac:chgData name="Howard, Will" userId="7f79d610-36c1-4c81-a1ef-c24e33441804" providerId="ADAL" clId="{CDD4682F-4CCE-4DEA-8B21-13D612330E88}" dt="2022-12-23T11:36:03.239" v="1508" actId="478"/>
          <ac:spMkLst>
            <pc:docMk/>
            <pc:sldMk cId="545557760" sldId="286"/>
            <ac:spMk id="7" creationId="{0327C373-86C6-477F-A3AD-8FFDE992C316}"/>
          </ac:spMkLst>
        </pc:spChg>
        <pc:spChg chg="mod">
          <ac:chgData name="Howard, Will" userId="7f79d610-36c1-4c81-a1ef-c24e33441804" providerId="ADAL" clId="{CDD4682F-4CCE-4DEA-8B21-13D612330E88}" dt="2022-12-23T11:51:52.800" v="2280" actId="6549"/>
          <ac:spMkLst>
            <pc:docMk/>
            <pc:sldMk cId="545557760" sldId="286"/>
            <ac:spMk id="8" creationId="{79BB5CC4-48A3-44E0-ABAF-67533368F567}"/>
          </ac:spMkLst>
        </pc:spChg>
      </pc:sldChg>
      <pc:sldChg chg="add del">
        <pc:chgData name="Howard, Will" userId="7f79d610-36c1-4c81-a1ef-c24e33441804" providerId="ADAL" clId="{CDD4682F-4CCE-4DEA-8B21-13D612330E88}" dt="2022-12-23T11:35:25.456" v="1501"/>
        <pc:sldMkLst>
          <pc:docMk/>
          <pc:sldMk cId="3328045363" sldId="286"/>
        </pc:sldMkLst>
      </pc:sldChg>
      <pc:sldChg chg="modSp add">
        <pc:chgData name="Howard, Will" userId="7f79d610-36c1-4c81-a1ef-c24e33441804" providerId="ADAL" clId="{CDD4682F-4CCE-4DEA-8B21-13D612330E88}" dt="2022-12-23T12:11:25.919" v="3293" actId="20577"/>
        <pc:sldMkLst>
          <pc:docMk/>
          <pc:sldMk cId="892850039" sldId="287"/>
        </pc:sldMkLst>
        <pc:spChg chg="mod">
          <ac:chgData name="Howard, Will" userId="7f79d610-36c1-4c81-a1ef-c24e33441804" providerId="ADAL" clId="{CDD4682F-4CCE-4DEA-8B21-13D612330E88}" dt="2022-12-23T12:11:25.919" v="3293" actId="20577"/>
          <ac:spMkLst>
            <pc:docMk/>
            <pc:sldMk cId="892850039" sldId="287"/>
            <ac:spMk id="8" creationId="{79BB5CC4-48A3-44E0-ABAF-67533368F567}"/>
          </ac:spMkLst>
        </pc:spChg>
      </pc:sldChg>
    </pc:docChg>
  </pc:docChgLst>
  <pc:docChgLst>
    <pc:chgData name="Galandzij, Anna" userId="cda89a89-a769-4d2c-80b9-3a2a5d35d564" providerId="ADAL" clId="{D556DF92-61EA-444D-8A3A-E431507E99A3}"/>
    <pc:docChg chg="custSel modSld">
      <pc:chgData name="Galandzij, Anna" userId="cda89a89-a769-4d2c-80b9-3a2a5d35d564" providerId="ADAL" clId="{D556DF92-61EA-444D-8A3A-E431507E99A3}" dt="2023-01-06T12:08:25.633" v="207" actId="255"/>
      <pc:docMkLst>
        <pc:docMk/>
      </pc:docMkLst>
      <pc:sldChg chg="modSp">
        <pc:chgData name="Galandzij, Anna" userId="cda89a89-a769-4d2c-80b9-3a2a5d35d564" providerId="ADAL" clId="{D556DF92-61EA-444D-8A3A-E431507E99A3}" dt="2023-01-06T11:11:33.267" v="202" actId="20577"/>
        <pc:sldMkLst>
          <pc:docMk/>
          <pc:sldMk cId="2725787153" sldId="270"/>
        </pc:sldMkLst>
        <pc:spChg chg="mod">
          <ac:chgData name="Galandzij, Anna" userId="cda89a89-a769-4d2c-80b9-3a2a5d35d564" providerId="ADAL" clId="{D556DF92-61EA-444D-8A3A-E431507E99A3}" dt="2023-01-06T11:11:33.267" v="202" actId="20577"/>
          <ac:spMkLst>
            <pc:docMk/>
            <pc:sldMk cId="2725787153" sldId="270"/>
            <ac:spMk id="5" creationId="{00000000-0000-0000-0000-000000000000}"/>
          </ac:spMkLst>
        </pc:spChg>
      </pc:sldChg>
      <pc:sldChg chg="modSp">
        <pc:chgData name="Galandzij, Anna" userId="cda89a89-a769-4d2c-80b9-3a2a5d35d564" providerId="ADAL" clId="{D556DF92-61EA-444D-8A3A-E431507E99A3}" dt="2023-01-06T12:08:25.633" v="207" actId="255"/>
        <pc:sldMkLst>
          <pc:docMk/>
          <pc:sldMk cId="698483619" sldId="292"/>
        </pc:sldMkLst>
        <pc:spChg chg="mod">
          <ac:chgData name="Galandzij, Anna" userId="cda89a89-a769-4d2c-80b9-3a2a5d35d564" providerId="ADAL" clId="{D556DF92-61EA-444D-8A3A-E431507E99A3}" dt="2023-01-06T12:08:25.633" v="207" actId="255"/>
          <ac:spMkLst>
            <pc:docMk/>
            <pc:sldMk cId="698483619" sldId="292"/>
            <ac:spMk id="3" creationId="{0095CD0E-9B04-444E-8F91-2F0840E3BC26}"/>
          </ac:spMkLst>
        </pc:spChg>
      </pc:sldChg>
    </pc:docChg>
  </pc:docChgLst>
  <pc:docChgLst>
    <pc:chgData name="Howard, Will" userId="7f79d610-36c1-4c81-a1ef-c24e33441804" providerId="ADAL" clId="{102715DB-3C18-458C-85B7-DEADF6AF66F6}"/>
    <pc:docChg chg="undo custSel addSld delSld modSld sldOrd">
      <pc:chgData name="Howard, Will" userId="7f79d610-36c1-4c81-a1ef-c24e33441804" providerId="ADAL" clId="{102715DB-3C18-458C-85B7-DEADF6AF66F6}" dt="2022-12-28T13:48:37.253" v="5242" actId="20577"/>
      <pc:docMkLst>
        <pc:docMk/>
      </pc:docMkLst>
      <pc:sldChg chg="del">
        <pc:chgData name="Howard, Will" userId="7f79d610-36c1-4c81-a1ef-c24e33441804" providerId="ADAL" clId="{102715DB-3C18-458C-85B7-DEADF6AF66F6}" dt="2022-12-28T12:13:40.206" v="3290" actId="2696"/>
        <pc:sldMkLst>
          <pc:docMk/>
          <pc:sldMk cId="3034101351" sldId="272"/>
        </pc:sldMkLst>
      </pc:sldChg>
      <pc:sldChg chg="del">
        <pc:chgData name="Howard, Will" userId="7f79d610-36c1-4c81-a1ef-c24e33441804" providerId="ADAL" clId="{102715DB-3C18-458C-85B7-DEADF6AF66F6}" dt="2022-12-28T12:13:52.136" v="3293" actId="2696"/>
        <pc:sldMkLst>
          <pc:docMk/>
          <pc:sldMk cId="778503201" sldId="275"/>
        </pc:sldMkLst>
      </pc:sldChg>
      <pc:sldChg chg="modSp">
        <pc:chgData name="Howard, Will" userId="7f79d610-36c1-4c81-a1ef-c24e33441804" providerId="ADAL" clId="{102715DB-3C18-458C-85B7-DEADF6AF66F6}" dt="2022-12-28T13:48:37.253" v="5242" actId="20577"/>
        <pc:sldMkLst>
          <pc:docMk/>
          <pc:sldMk cId="853166979" sldId="276"/>
        </pc:sldMkLst>
        <pc:spChg chg="mod">
          <ac:chgData name="Howard, Will" userId="7f79d610-36c1-4c81-a1ef-c24e33441804" providerId="ADAL" clId="{102715DB-3C18-458C-85B7-DEADF6AF66F6}" dt="2022-12-28T13:48:37.253" v="5242" actId="20577"/>
          <ac:spMkLst>
            <pc:docMk/>
            <pc:sldMk cId="853166979" sldId="276"/>
            <ac:spMk id="5" creationId="{00000000-0000-0000-0000-000000000000}"/>
          </ac:spMkLst>
        </pc:spChg>
      </pc:sldChg>
      <pc:sldChg chg="modSp ord">
        <pc:chgData name="Howard, Will" userId="7f79d610-36c1-4c81-a1ef-c24e33441804" providerId="ADAL" clId="{102715DB-3C18-458C-85B7-DEADF6AF66F6}" dt="2022-12-28T13:39:28.905" v="4152" actId="20577"/>
        <pc:sldMkLst>
          <pc:docMk/>
          <pc:sldMk cId="1900125680" sldId="279"/>
        </pc:sldMkLst>
        <pc:spChg chg="mod">
          <ac:chgData name="Howard, Will" userId="7f79d610-36c1-4c81-a1ef-c24e33441804" providerId="ADAL" clId="{102715DB-3C18-458C-85B7-DEADF6AF66F6}" dt="2022-12-28T13:39:28.905" v="4152" actId="20577"/>
          <ac:spMkLst>
            <pc:docMk/>
            <pc:sldMk cId="1900125680" sldId="279"/>
            <ac:spMk id="2" creationId="{3CC007F7-28C0-4F1E-8028-DEFCA601E6BC}"/>
          </ac:spMkLst>
        </pc:spChg>
        <pc:spChg chg="mod">
          <ac:chgData name="Howard, Will" userId="7f79d610-36c1-4c81-a1ef-c24e33441804" providerId="ADAL" clId="{102715DB-3C18-458C-85B7-DEADF6AF66F6}" dt="2022-12-28T11:53:49.700" v="1970" actId="20577"/>
          <ac:spMkLst>
            <pc:docMk/>
            <pc:sldMk cId="1900125680" sldId="279"/>
            <ac:spMk id="8" creationId="{79BB5CC4-48A3-44E0-ABAF-67533368F567}"/>
          </ac:spMkLst>
        </pc:spChg>
      </pc:sldChg>
      <pc:sldChg chg="modSp ord">
        <pc:chgData name="Howard, Will" userId="7f79d610-36c1-4c81-a1ef-c24e33441804" providerId="ADAL" clId="{102715DB-3C18-458C-85B7-DEADF6AF66F6}" dt="2022-12-28T13:39:44.663" v="4153"/>
        <pc:sldMkLst>
          <pc:docMk/>
          <pc:sldMk cId="3065665637" sldId="280"/>
        </pc:sldMkLst>
        <pc:spChg chg="mod">
          <ac:chgData name="Howard, Will" userId="7f79d610-36c1-4c81-a1ef-c24e33441804" providerId="ADAL" clId="{102715DB-3C18-458C-85B7-DEADF6AF66F6}" dt="2022-12-28T13:39:44.663" v="4153"/>
          <ac:spMkLst>
            <pc:docMk/>
            <pc:sldMk cId="3065665637" sldId="280"/>
            <ac:spMk id="2" creationId="{3CC007F7-28C0-4F1E-8028-DEFCA601E6BC}"/>
          </ac:spMkLst>
        </pc:spChg>
        <pc:spChg chg="mod">
          <ac:chgData name="Howard, Will" userId="7f79d610-36c1-4c81-a1ef-c24e33441804" providerId="ADAL" clId="{102715DB-3C18-458C-85B7-DEADF6AF66F6}" dt="2022-12-28T12:07:02.574" v="3287" actId="20577"/>
          <ac:spMkLst>
            <pc:docMk/>
            <pc:sldMk cId="3065665637" sldId="280"/>
            <ac:spMk id="8" creationId="{79BB5CC4-48A3-44E0-ABAF-67533368F567}"/>
          </ac:spMkLst>
        </pc:spChg>
      </pc:sldChg>
      <pc:sldChg chg="del">
        <pc:chgData name="Howard, Will" userId="7f79d610-36c1-4c81-a1ef-c24e33441804" providerId="ADAL" clId="{102715DB-3C18-458C-85B7-DEADF6AF66F6}" dt="2022-12-28T12:13:43.658" v="3291" actId="2696"/>
        <pc:sldMkLst>
          <pc:docMk/>
          <pc:sldMk cId="1771399519" sldId="281"/>
        </pc:sldMkLst>
      </pc:sldChg>
      <pc:sldChg chg="del">
        <pc:chgData name="Howard, Will" userId="7f79d610-36c1-4c81-a1ef-c24e33441804" providerId="ADAL" clId="{102715DB-3C18-458C-85B7-DEADF6AF66F6}" dt="2022-12-28T12:13:49.465" v="3292" actId="2696"/>
        <pc:sldMkLst>
          <pc:docMk/>
          <pc:sldMk cId="2861892005" sldId="282"/>
        </pc:sldMkLst>
      </pc:sldChg>
      <pc:sldChg chg="del">
        <pc:chgData name="Howard, Will" userId="7f79d610-36c1-4c81-a1ef-c24e33441804" providerId="ADAL" clId="{102715DB-3C18-458C-85B7-DEADF6AF66F6}" dt="2022-12-28T12:13:54.902" v="3294" actId="2696"/>
        <pc:sldMkLst>
          <pc:docMk/>
          <pc:sldMk cId="805950681" sldId="283"/>
        </pc:sldMkLst>
      </pc:sldChg>
      <pc:sldChg chg="modSp">
        <pc:chgData name="Howard, Will" userId="7f79d610-36c1-4c81-a1ef-c24e33441804" providerId="ADAL" clId="{102715DB-3C18-458C-85B7-DEADF6AF66F6}" dt="2022-12-28T13:30:26.759" v="3685" actId="255"/>
        <pc:sldMkLst>
          <pc:docMk/>
          <pc:sldMk cId="1742956137" sldId="284"/>
        </pc:sldMkLst>
        <pc:spChg chg="mod">
          <ac:chgData name="Howard, Will" userId="7f79d610-36c1-4c81-a1ef-c24e33441804" providerId="ADAL" clId="{102715DB-3C18-458C-85B7-DEADF6AF66F6}" dt="2022-12-28T13:30:26.759" v="3685" actId="255"/>
          <ac:spMkLst>
            <pc:docMk/>
            <pc:sldMk cId="1742956137" sldId="284"/>
            <ac:spMk id="3" creationId="{AFB2AFBB-13BA-4CD3-A91E-99123EA71817}"/>
          </ac:spMkLst>
        </pc:spChg>
      </pc:sldChg>
      <pc:sldChg chg="modSp">
        <pc:chgData name="Howard, Will" userId="7f79d610-36c1-4c81-a1ef-c24e33441804" providerId="ADAL" clId="{102715DB-3C18-458C-85B7-DEADF6AF66F6}" dt="2022-12-28T13:21:08.868" v="3596" actId="403"/>
        <pc:sldMkLst>
          <pc:docMk/>
          <pc:sldMk cId="4157871960" sldId="285"/>
        </pc:sldMkLst>
        <pc:graphicFrameChg chg="mod">
          <ac:chgData name="Howard, Will" userId="7f79d610-36c1-4c81-a1ef-c24e33441804" providerId="ADAL" clId="{102715DB-3C18-458C-85B7-DEADF6AF66F6}" dt="2022-12-28T13:21:08.868" v="3596" actId="403"/>
          <ac:graphicFrameMkLst>
            <pc:docMk/>
            <pc:sldMk cId="4157871960" sldId="285"/>
            <ac:graphicFrameMk id="8" creationId="{32C69256-E03A-443F-A82B-087988409887}"/>
          </ac:graphicFrameMkLst>
        </pc:graphicFrameChg>
      </pc:sldChg>
      <pc:sldChg chg="modSp ord">
        <pc:chgData name="Howard, Will" userId="7f79d610-36c1-4c81-a1ef-c24e33441804" providerId="ADAL" clId="{102715DB-3C18-458C-85B7-DEADF6AF66F6}" dt="2022-12-28T13:40:56.554" v="4253" actId="20577"/>
        <pc:sldMkLst>
          <pc:docMk/>
          <pc:sldMk cId="545557760" sldId="286"/>
        </pc:sldMkLst>
        <pc:spChg chg="mod">
          <ac:chgData name="Howard, Will" userId="7f79d610-36c1-4c81-a1ef-c24e33441804" providerId="ADAL" clId="{102715DB-3C18-458C-85B7-DEADF6AF66F6}" dt="2022-12-28T13:40:56.554" v="4253" actId="20577"/>
          <ac:spMkLst>
            <pc:docMk/>
            <pc:sldMk cId="545557760" sldId="286"/>
            <ac:spMk id="2" creationId="{3CC007F7-28C0-4F1E-8028-DEFCA601E6BC}"/>
          </ac:spMkLst>
        </pc:spChg>
      </pc:sldChg>
      <pc:sldChg chg="ord">
        <pc:chgData name="Howard, Will" userId="7f79d610-36c1-4c81-a1ef-c24e33441804" providerId="ADAL" clId="{102715DB-3C18-458C-85B7-DEADF6AF66F6}" dt="2022-12-28T13:39:08.338" v="4085"/>
        <pc:sldMkLst>
          <pc:docMk/>
          <pc:sldMk cId="892850039" sldId="287"/>
        </pc:sldMkLst>
      </pc:sldChg>
      <pc:sldChg chg="modSp add del">
        <pc:chgData name="Howard, Will" userId="7f79d610-36c1-4c81-a1ef-c24e33441804" providerId="ADAL" clId="{102715DB-3C18-458C-85B7-DEADF6AF66F6}" dt="2022-12-28T12:13:27.778" v="3289" actId="2696"/>
        <pc:sldMkLst>
          <pc:docMk/>
          <pc:sldMk cId="2215329739" sldId="288"/>
        </pc:sldMkLst>
        <pc:spChg chg="mod">
          <ac:chgData name="Howard, Will" userId="7f79d610-36c1-4c81-a1ef-c24e33441804" providerId="ADAL" clId="{102715DB-3C18-458C-85B7-DEADF6AF66F6}" dt="2022-12-28T11:30:09.115" v="777" actId="108"/>
          <ac:spMkLst>
            <pc:docMk/>
            <pc:sldMk cId="2215329739" sldId="288"/>
            <ac:spMk id="8" creationId="{79BB5CC4-48A3-44E0-ABAF-67533368F567}"/>
          </ac:spMkLst>
        </pc:spChg>
      </pc:sldChg>
      <pc:sldChg chg="addSp delSp modSp add">
        <pc:chgData name="Howard, Will" userId="7f79d610-36c1-4c81-a1ef-c24e33441804" providerId="ADAL" clId="{102715DB-3C18-458C-85B7-DEADF6AF66F6}" dt="2022-12-28T13:22:04.348" v="3627" actId="403"/>
        <pc:sldMkLst>
          <pc:docMk/>
          <pc:sldMk cId="3643660650" sldId="288"/>
        </pc:sldMkLst>
        <pc:spChg chg="mod">
          <ac:chgData name="Howard, Will" userId="7f79d610-36c1-4c81-a1ef-c24e33441804" providerId="ADAL" clId="{102715DB-3C18-458C-85B7-DEADF6AF66F6}" dt="2022-12-28T12:59:04.606" v="3319"/>
          <ac:spMkLst>
            <pc:docMk/>
            <pc:sldMk cId="3643660650" sldId="288"/>
            <ac:spMk id="2" creationId="{87A44211-A295-4BBD-B280-1D65D4C2AF8B}"/>
          </ac:spMkLst>
        </pc:spChg>
        <pc:spChg chg="del mod">
          <ac:chgData name="Howard, Will" userId="7f79d610-36c1-4c81-a1ef-c24e33441804" providerId="ADAL" clId="{102715DB-3C18-458C-85B7-DEADF6AF66F6}" dt="2022-12-28T13:09:19.252" v="3344"/>
          <ac:spMkLst>
            <pc:docMk/>
            <pc:sldMk cId="3643660650" sldId="288"/>
            <ac:spMk id="3" creationId="{64194684-1012-4B89-A0E7-A607A54C58E1}"/>
          </ac:spMkLst>
        </pc:spChg>
        <pc:spChg chg="del mod">
          <ac:chgData name="Howard, Will" userId="7f79d610-36c1-4c81-a1ef-c24e33441804" providerId="ADAL" clId="{102715DB-3C18-458C-85B7-DEADF6AF66F6}" dt="2022-12-28T12:59:14.744" v="3342" actId="478"/>
          <ac:spMkLst>
            <pc:docMk/>
            <pc:sldMk cId="3643660650" sldId="288"/>
            <ac:spMk id="6" creationId="{5A510F03-D1E1-420F-B58B-DED7F1DB80C6}"/>
          </ac:spMkLst>
        </pc:spChg>
        <pc:spChg chg="add del mod">
          <ac:chgData name="Howard, Will" userId="7f79d610-36c1-4c81-a1ef-c24e33441804" providerId="ADAL" clId="{102715DB-3C18-458C-85B7-DEADF6AF66F6}" dt="2022-12-28T13:18:25.322" v="3574"/>
          <ac:spMkLst>
            <pc:docMk/>
            <pc:sldMk cId="3643660650" sldId="288"/>
            <ac:spMk id="8" creationId="{9456D904-C716-42EF-9DF0-082C7CBE75A4}"/>
          </ac:spMkLst>
        </pc:spChg>
        <pc:graphicFrameChg chg="add del mod">
          <ac:chgData name="Howard, Will" userId="7f79d610-36c1-4c81-a1ef-c24e33441804" providerId="ADAL" clId="{102715DB-3C18-458C-85B7-DEADF6AF66F6}" dt="2022-12-28T13:18:14.312" v="3573" actId="478"/>
          <ac:graphicFrameMkLst>
            <pc:docMk/>
            <pc:sldMk cId="3643660650" sldId="288"/>
            <ac:graphicFrameMk id="7" creationId="{4FBAC46C-48A1-4C04-A771-E5EDAC8A4F25}"/>
          </ac:graphicFrameMkLst>
        </pc:graphicFrameChg>
        <pc:graphicFrameChg chg="add mod">
          <ac:chgData name="Howard, Will" userId="7f79d610-36c1-4c81-a1ef-c24e33441804" providerId="ADAL" clId="{102715DB-3C18-458C-85B7-DEADF6AF66F6}" dt="2022-12-28T13:22:04.348" v="3627" actId="403"/>
          <ac:graphicFrameMkLst>
            <pc:docMk/>
            <pc:sldMk cId="3643660650" sldId="288"/>
            <ac:graphicFrameMk id="9" creationId="{4FBAC46C-48A1-4C04-A771-E5EDAC8A4F25}"/>
          </ac:graphicFrameMkLst>
        </pc:graphicFrameChg>
      </pc:sldChg>
      <pc:sldChg chg="add">
        <pc:chgData name="Howard, Will" userId="7f79d610-36c1-4c81-a1ef-c24e33441804" providerId="ADAL" clId="{102715DB-3C18-458C-85B7-DEADF6AF66F6}" dt="2022-12-28T13:23:25.656" v="3628"/>
        <pc:sldMkLst>
          <pc:docMk/>
          <pc:sldMk cId="2773242303" sldId="289"/>
        </pc:sldMkLst>
      </pc:sldChg>
    </pc:docChg>
  </pc:docChgLst>
  <pc:docChgLst>
    <pc:chgData name="Howard, Will" userId="7f79d610-36c1-4c81-a1ef-c24e33441804" providerId="ADAL" clId="{0922BD21-278E-42BC-AEEE-5B9DF1D3305B}"/>
    <pc:docChg chg="undo custSel addSld delSld modSld">
      <pc:chgData name="Howard, Will" userId="7f79d610-36c1-4c81-a1ef-c24e33441804" providerId="ADAL" clId="{0922BD21-278E-42BC-AEEE-5B9DF1D3305B}" dt="2023-01-06T14:47:01.119" v="912" actId="20577"/>
      <pc:docMkLst>
        <pc:docMk/>
      </pc:docMkLst>
      <pc:sldChg chg="modSp">
        <pc:chgData name="Howard, Will" userId="7f79d610-36c1-4c81-a1ef-c24e33441804" providerId="ADAL" clId="{0922BD21-278E-42BC-AEEE-5B9DF1D3305B}" dt="2023-01-06T09:21:26.812" v="837" actId="20577"/>
        <pc:sldMkLst>
          <pc:docMk/>
          <pc:sldMk cId="2725787153" sldId="270"/>
        </pc:sldMkLst>
        <pc:spChg chg="mod">
          <ac:chgData name="Howard, Will" userId="7f79d610-36c1-4c81-a1ef-c24e33441804" providerId="ADAL" clId="{0922BD21-278E-42BC-AEEE-5B9DF1D3305B}" dt="2023-01-06T09:21:26.812" v="837" actId="20577"/>
          <ac:spMkLst>
            <pc:docMk/>
            <pc:sldMk cId="2725787153" sldId="270"/>
            <ac:spMk id="17" creationId="{00000000-0000-0000-0000-000000000000}"/>
          </ac:spMkLst>
        </pc:spChg>
      </pc:sldChg>
      <pc:sldChg chg="modSp">
        <pc:chgData name="Howard, Will" userId="7f79d610-36c1-4c81-a1ef-c24e33441804" providerId="ADAL" clId="{0922BD21-278E-42BC-AEEE-5B9DF1D3305B}" dt="2023-01-06T10:17:50.605" v="889" actId="20577"/>
        <pc:sldMkLst>
          <pc:docMk/>
          <pc:sldMk cId="853166979" sldId="276"/>
        </pc:sldMkLst>
        <pc:spChg chg="mod">
          <ac:chgData name="Howard, Will" userId="7f79d610-36c1-4c81-a1ef-c24e33441804" providerId="ADAL" clId="{0922BD21-278E-42BC-AEEE-5B9DF1D3305B}" dt="2023-01-06T10:17:50.605" v="889" actId="20577"/>
          <ac:spMkLst>
            <pc:docMk/>
            <pc:sldMk cId="853166979" sldId="276"/>
            <ac:spMk id="5" creationId="{00000000-0000-0000-0000-000000000000}"/>
          </ac:spMkLst>
        </pc:spChg>
        <pc:spChg chg="mod">
          <ac:chgData name="Howard, Will" userId="7f79d610-36c1-4c81-a1ef-c24e33441804" providerId="ADAL" clId="{0922BD21-278E-42BC-AEEE-5B9DF1D3305B}" dt="2023-01-06T09:23:03.702" v="850"/>
          <ac:spMkLst>
            <pc:docMk/>
            <pc:sldMk cId="853166979" sldId="276"/>
            <ac:spMk id="17" creationId="{00000000-0000-0000-0000-000000000000}"/>
          </ac:spMkLst>
        </pc:spChg>
      </pc:sldChg>
      <pc:sldChg chg="modSp">
        <pc:chgData name="Howard, Will" userId="7f79d610-36c1-4c81-a1ef-c24e33441804" providerId="ADAL" clId="{0922BD21-278E-42BC-AEEE-5B9DF1D3305B}" dt="2023-01-06T09:21:37.120" v="838"/>
        <pc:sldMkLst>
          <pc:docMk/>
          <pc:sldMk cId="587473277" sldId="277"/>
        </pc:sldMkLst>
        <pc:spChg chg="mod">
          <ac:chgData name="Howard, Will" userId="7f79d610-36c1-4c81-a1ef-c24e33441804" providerId="ADAL" clId="{0922BD21-278E-42BC-AEEE-5B9DF1D3305B}" dt="2023-01-06T09:21:37.120" v="838"/>
          <ac:spMkLst>
            <pc:docMk/>
            <pc:sldMk cId="587473277" sldId="277"/>
            <ac:spMk id="17" creationId="{00000000-0000-0000-0000-000000000000}"/>
          </ac:spMkLst>
        </pc:spChg>
      </pc:sldChg>
      <pc:sldChg chg="del">
        <pc:chgData name="Howard, Will" userId="7f79d610-36c1-4c81-a1ef-c24e33441804" providerId="ADAL" clId="{0922BD21-278E-42BC-AEEE-5B9DF1D3305B}" dt="2023-01-06T09:20:38.576" v="789" actId="2696"/>
        <pc:sldMkLst>
          <pc:docMk/>
          <pc:sldMk cId="1619534140" sldId="278"/>
        </pc:sldMkLst>
      </pc:sldChg>
      <pc:sldChg chg="modSp">
        <pc:chgData name="Howard, Will" userId="7f79d610-36c1-4c81-a1ef-c24e33441804" providerId="ADAL" clId="{0922BD21-278E-42BC-AEEE-5B9DF1D3305B}" dt="2023-01-06T09:21:50.859" v="841"/>
        <pc:sldMkLst>
          <pc:docMk/>
          <pc:sldMk cId="1900125680" sldId="279"/>
        </pc:sldMkLst>
        <pc:spChg chg="mod">
          <ac:chgData name="Howard, Will" userId="7f79d610-36c1-4c81-a1ef-c24e33441804" providerId="ADAL" clId="{0922BD21-278E-42BC-AEEE-5B9DF1D3305B}" dt="2023-01-06T09:21:50.859" v="841"/>
          <ac:spMkLst>
            <pc:docMk/>
            <pc:sldMk cId="1900125680" sldId="279"/>
            <ac:spMk id="4" creationId="{D56EE656-4E0A-480F-B7BA-CD0576E96CFC}"/>
          </ac:spMkLst>
        </pc:spChg>
      </pc:sldChg>
      <pc:sldChg chg="modSp">
        <pc:chgData name="Howard, Will" userId="7f79d610-36c1-4c81-a1ef-c24e33441804" providerId="ADAL" clId="{0922BD21-278E-42BC-AEEE-5B9DF1D3305B}" dt="2023-01-06T09:22:39.782" v="846" actId="1036"/>
        <pc:sldMkLst>
          <pc:docMk/>
          <pc:sldMk cId="3065665637" sldId="280"/>
        </pc:sldMkLst>
        <pc:spChg chg="mod">
          <ac:chgData name="Howard, Will" userId="7f79d610-36c1-4c81-a1ef-c24e33441804" providerId="ADAL" clId="{0922BD21-278E-42BC-AEEE-5B9DF1D3305B}" dt="2023-01-06T09:22:16.136" v="842"/>
          <ac:spMkLst>
            <pc:docMk/>
            <pc:sldMk cId="3065665637" sldId="280"/>
            <ac:spMk id="4" creationId="{D56EE656-4E0A-480F-B7BA-CD0576E96CFC}"/>
          </ac:spMkLst>
        </pc:spChg>
        <pc:spChg chg="mod">
          <ac:chgData name="Howard, Will" userId="7f79d610-36c1-4c81-a1ef-c24e33441804" providerId="ADAL" clId="{0922BD21-278E-42BC-AEEE-5B9DF1D3305B}" dt="2023-01-06T09:22:39.782" v="846" actId="1036"/>
          <ac:spMkLst>
            <pc:docMk/>
            <pc:sldMk cId="3065665637" sldId="280"/>
            <ac:spMk id="8" creationId="{79BB5CC4-48A3-44E0-ABAF-67533368F567}"/>
          </ac:spMkLst>
        </pc:spChg>
      </pc:sldChg>
      <pc:sldChg chg="modSp">
        <pc:chgData name="Howard, Will" userId="7f79d610-36c1-4c81-a1ef-c24e33441804" providerId="ADAL" clId="{0922BD21-278E-42BC-AEEE-5B9DF1D3305B}" dt="2023-01-06T14:47:01.119" v="912" actId="20577"/>
        <pc:sldMkLst>
          <pc:docMk/>
          <pc:sldMk cId="1742956137" sldId="284"/>
        </pc:sldMkLst>
        <pc:spChg chg="mod">
          <ac:chgData name="Howard, Will" userId="7f79d610-36c1-4c81-a1ef-c24e33441804" providerId="ADAL" clId="{0922BD21-278E-42BC-AEEE-5B9DF1D3305B}" dt="2023-01-06T14:47:01.119" v="912" actId="20577"/>
          <ac:spMkLst>
            <pc:docMk/>
            <pc:sldMk cId="1742956137" sldId="284"/>
            <ac:spMk id="3" creationId="{AFB2AFBB-13BA-4CD3-A91E-99123EA71817}"/>
          </ac:spMkLst>
        </pc:spChg>
        <pc:spChg chg="mod">
          <ac:chgData name="Howard, Will" userId="7f79d610-36c1-4c81-a1ef-c24e33441804" providerId="ADAL" clId="{0922BD21-278E-42BC-AEEE-5B9DF1D3305B}" dt="2023-01-06T09:21:42.609" v="839"/>
          <ac:spMkLst>
            <pc:docMk/>
            <pc:sldMk cId="1742956137" sldId="284"/>
            <ac:spMk id="4" creationId="{D56EE656-4E0A-480F-B7BA-CD0576E96CFC}"/>
          </ac:spMkLst>
        </pc:spChg>
      </pc:sldChg>
      <pc:sldChg chg="addSp delSp modSp">
        <pc:chgData name="Howard, Will" userId="7f79d610-36c1-4c81-a1ef-c24e33441804" providerId="ADAL" clId="{0922BD21-278E-42BC-AEEE-5B9DF1D3305B}" dt="2023-01-06T09:21:46.727" v="840"/>
        <pc:sldMkLst>
          <pc:docMk/>
          <pc:sldMk cId="4157871960" sldId="285"/>
        </pc:sldMkLst>
        <pc:spChg chg="mod">
          <ac:chgData name="Howard, Will" userId="7f79d610-36c1-4c81-a1ef-c24e33441804" providerId="ADAL" clId="{0922BD21-278E-42BC-AEEE-5B9DF1D3305B}" dt="2023-01-06T09:21:46.727" v="840"/>
          <ac:spMkLst>
            <pc:docMk/>
            <pc:sldMk cId="4157871960" sldId="285"/>
            <ac:spMk id="4" creationId="{D56EE656-4E0A-480F-B7BA-CD0576E96CFC}"/>
          </ac:spMkLst>
        </pc:spChg>
        <pc:graphicFrameChg chg="add mod">
          <ac:chgData name="Howard, Will" userId="7f79d610-36c1-4c81-a1ef-c24e33441804" providerId="ADAL" clId="{0922BD21-278E-42BC-AEEE-5B9DF1D3305B}" dt="2023-01-05T17:32:42.310" v="323" actId="14100"/>
          <ac:graphicFrameMkLst>
            <pc:docMk/>
            <pc:sldMk cId="4157871960" sldId="285"/>
            <ac:graphicFrameMk id="6" creationId="{32C69256-E03A-443F-A82B-087988409887}"/>
          </ac:graphicFrameMkLst>
        </pc:graphicFrameChg>
        <pc:graphicFrameChg chg="del">
          <ac:chgData name="Howard, Will" userId="7f79d610-36c1-4c81-a1ef-c24e33441804" providerId="ADAL" clId="{0922BD21-278E-42BC-AEEE-5B9DF1D3305B}" dt="2023-01-05T17:32:06.813" v="317" actId="478"/>
          <ac:graphicFrameMkLst>
            <pc:docMk/>
            <pc:sldMk cId="4157871960" sldId="285"/>
            <ac:graphicFrameMk id="8" creationId="{32C69256-E03A-443F-A82B-087988409887}"/>
          </ac:graphicFrameMkLst>
        </pc:graphicFrameChg>
      </pc:sldChg>
      <pc:sldChg chg="modSp">
        <pc:chgData name="Howard, Will" userId="7f79d610-36c1-4c81-a1ef-c24e33441804" providerId="ADAL" clId="{0922BD21-278E-42BC-AEEE-5B9DF1D3305B}" dt="2023-01-06T09:22:52.129" v="847"/>
        <pc:sldMkLst>
          <pc:docMk/>
          <pc:sldMk cId="545557760" sldId="286"/>
        </pc:sldMkLst>
        <pc:spChg chg="mod">
          <ac:chgData name="Howard, Will" userId="7f79d610-36c1-4c81-a1ef-c24e33441804" providerId="ADAL" clId="{0922BD21-278E-42BC-AEEE-5B9DF1D3305B}" dt="2023-01-06T09:22:52.129" v="847"/>
          <ac:spMkLst>
            <pc:docMk/>
            <pc:sldMk cId="545557760" sldId="286"/>
            <ac:spMk id="4" creationId="{D56EE656-4E0A-480F-B7BA-CD0576E96CFC}"/>
          </ac:spMkLst>
        </pc:spChg>
        <pc:spChg chg="mod">
          <ac:chgData name="Howard, Will" userId="7f79d610-36c1-4c81-a1ef-c24e33441804" providerId="ADAL" clId="{0922BD21-278E-42BC-AEEE-5B9DF1D3305B}" dt="2023-01-05T18:15:14.055" v="579" actId="6549"/>
          <ac:spMkLst>
            <pc:docMk/>
            <pc:sldMk cId="545557760" sldId="286"/>
            <ac:spMk id="8" creationId="{79BB5CC4-48A3-44E0-ABAF-67533368F567}"/>
          </ac:spMkLst>
        </pc:spChg>
      </pc:sldChg>
      <pc:sldChg chg="modSp">
        <pc:chgData name="Howard, Will" userId="7f79d610-36c1-4c81-a1ef-c24e33441804" providerId="ADAL" clId="{0922BD21-278E-42BC-AEEE-5B9DF1D3305B}" dt="2023-01-06T09:22:56.760" v="848"/>
        <pc:sldMkLst>
          <pc:docMk/>
          <pc:sldMk cId="892850039" sldId="287"/>
        </pc:sldMkLst>
        <pc:spChg chg="mod">
          <ac:chgData name="Howard, Will" userId="7f79d610-36c1-4c81-a1ef-c24e33441804" providerId="ADAL" clId="{0922BD21-278E-42BC-AEEE-5B9DF1D3305B}" dt="2023-01-06T09:22:56.760" v="848"/>
          <ac:spMkLst>
            <pc:docMk/>
            <pc:sldMk cId="892850039" sldId="287"/>
            <ac:spMk id="4" creationId="{D56EE656-4E0A-480F-B7BA-CD0576E96CFC}"/>
          </ac:spMkLst>
        </pc:spChg>
      </pc:sldChg>
      <pc:sldChg chg="modSp">
        <pc:chgData name="Howard, Will" userId="7f79d610-36c1-4c81-a1ef-c24e33441804" providerId="ADAL" clId="{0922BD21-278E-42BC-AEEE-5B9DF1D3305B}" dt="2023-01-06T09:23:00.269" v="849"/>
        <pc:sldMkLst>
          <pc:docMk/>
          <pc:sldMk cId="3643660650" sldId="288"/>
        </pc:sldMkLst>
        <pc:spChg chg="mod">
          <ac:chgData name="Howard, Will" userId="7f79d610-36c1-4c81-a1ef-c24e33441804" providerId="ADAL" clId="{0922BD21-278E-42BC-AEEE-5B9DF1D3305B}" dt="2023-01-06T09:23:00.269" v="849"/>
          <ac:spMkLst>
            <pc:docMk/>
            <pc:sldMk cId="3643660650" sldId="288"/>
            <ac:spMk id="4" creationId="{4733086C-5E24-4C4A-9CA9-BCA7FE463E2B}"/>
          </ac:spMkLst>
        </pc:spChg>
      </pc:sldChg>
      <pc:sldChg chg="modSp add">
        <pc:chgData name="Howard, Will" userId="7f79d610-36c1-4c81-a1ef-c24e33441804" providerId="ADAL" clId="{0922BD21-278E-42BC-AEEE-5B9DF1D3305B}" dt="2023-01-06T09:23:07.170" v="851"/>
        <pc:sldMkLst>
          <pc:docMk/>
          <pc:sldMk cId="2330411184" sldId="289"/>
        </pc:sldMkLst>
        <pc:spChg chg="mod">
          <ac:chgData name="Howard, Will" userId="7f79d610-36c1-4c81-a1ef-c24e33441804" providerId="ADAL" clId="{0922BD21-278E-42BC-AEEE-5B9DF1D3305B}" dt="2023-01-05T17:24:37.649" v="313" actId="1035"/>
          <ac:spMkLst>
            <pc:docMk/>
            <pc:sldMk cId="2330411184" sldId="289"/>
            <ac:spMk id="2" creationId="{7728F8BE-429C-4AFE-817C-5F791FAB5E56}"/>
          </ac:spMkLst>
        </pc:spChg>
        <pc:spChg chg="mod">
          <ac:chgData name="Howard, Will" userId="7f79d610-36c1-4c81-a1ef-c24e33441804" providerId="ADAL" clId="{0922BD21-278E-42BC-AEEE-5B9DF1D3305B}" dt="2023-01-05T17:24:50.782" v="315" actId="404"/>
          <ac:spMkLst>
            <pc:docMk/>
            <pc:sldMk cId="2330411184" sldId="289"/>
            <ac:spMk id="3" creationId="{0095CD0E-9B04-444E-8F91-2F0840E3BC26}"/>
          </ac:spMkLst>
        </pc:spChg>
        <pc:spChg chg="mod">
          <ac:chgData name="Howard, Will" userId="7f79d610-36c1-4c81-a1ef-c24e33441804" providerId="ADAL" clId="{0922BD21-278E-42BC-AEEE-5B9DF1D3305B}" dt="2023-01-06T09:23:07.170" v="851"/>
          <ac:spMkLst>
            <pc:docMk/>
            <pc:sldMk cId="2330411184" sldId="289"/>
            <ac:spMk id="4" creationId="{2703E5BE-C734-4874-BCB3-4B82894B6A96}"/>
          </ac:spMkLst>
        </pc:spChg>
        <pc:spChg chg="mod">
          <ac:chgData name="Howard, Will" userId="7f79d610-36c1-4c81-a1ef-c24e33441804" providerId="ADAL" clId="{0922BD21-278E-42BC-AEEE-5B9DF1D3305B}" dt="2023-01-05T17:24:42.317" v="314" actId="1035"/>
          <ac:spMkLst>
            <pc:docMk/>
            <pc:sldMk cId="2330411184" sldId="289"/>
            <ac:spMk id="6" creationId="{07159219-8C2D-436B-BC86-4EA7F2CAB8FB}"/>
          </ac:spMkLst>
        </pc:spChg>
      </pc:sldChg>
      <pc:sldChg chg="del">
        <pc:chgData name="Howard, Will" userId="7f79d610-36c1-4c81-a1ef-c24e33441804" providerId="ADAL" clId="{0922BD21-278E-42BC-AEEE-5B9DF1D3305B}" dt="2023-01-03T14:10:38.354" v="61" actId="2696"/>
        <pc:sldMkLst>
          <pc:docMk/>
          <pc:sldMk cId="2773242303" sldId="289"/>
        </pc:sldMkLst>
      </pc:sldChg>
      <pc:sldChg chg="modSp add">
        <pc:chgData name="Howard, Will" userId="7f79d610-36c1-4c81-a1ef-c24e33441804" providerId="ADAL" clId="{0922BD21-278E-42BC-AEEE-5B9DF1D3305B}" dt="2023-01-06T09:23:11.968" v="852"/>
        <pc:sldMkLst>
          <pc:docMk/>
          <pc:sldMk cId="4033377414" sldId="290"/>
        </pc:sldMkLst>
        <pc:spChg chg="mod">
          <ac:chgData name="Howard, Will" userId="7f79d610-36c1-4c81-a1ef-c24e33441804" providerId="ADAL" clId="{0922BD21-278E-42BC-AEEE-5B9DF1D3305B}" dt="2023-01-05T18:08:43.048" v="363" actId="20577"/>
          <ac:spMkLst>
            <pc:docMk/>
            <pc:sldMk cId="4033377414" sldId="290"/>
            <ac:spMk id="3" creationId="{0095CD0E-9B04-444E-8F91-2F0840E3BC26}"/>
          </ac:spMkLst>
        </pc:spChg>
        <pc:spChg chg="mod">
          <ac:chgData name="Howard, Will" userId="7f79d610-36c1-4c81-a1ef-c24e33441804" providerId="ADAL" clId="{0922BD21-278E-42BC-AEEE-5B9DF1D3305B}" dt="2023-01-06T09:23:11.968" v="852"/>
          <ac:spMkLst>
            <pc:docMk/>
            <pc:sldMk cId="4033377414" sldId="290"/>
            <ac:spMk id="4" creationId="{2703E5BE-C734-4874-BCB3-4B82894B6A96}"/>
          </ac:spMkLst>
        </pc:spChg>
      </pc:sldChg>
      <pc:sldChg chg="modSp add">
        <pc:chgData name="Howard, Will" userId="7f79d610-36c1-4c81-a1ef-c24e33441804" providerId="ADAL" clId="{0922BD21-278E-42BC-AEEE-5B9DF1D3305B}" dt="2023-01-06T09:23:16.721" v="853"/>
        <pc:sldMkLst>
          <pc:docMk/>
          <pc:sldMk cId="3138409189" sldId="291"/>
        </pc:sldMkLst>
        <pc:spChg chg="mod">
          <ac:chgData name="Howard, Will" userId="7f79d610-36c1-4c81-a1ef-c24e33441804" providerId="ADAL" clId="{0922BD21-278E-42BC-AEEE-5B9DF1D3305B}" dt="2023-01-05T18:14:03.454" v="557" actId="948"/>
          <ac:spMkLst>
            <pc:docMk/>
            <pc:sldMk cId="3138409189" sldId="291"/>
            <ac:spMk id="3" creationId="{0095CD0E-9B04-444E-8F91-2F0840E3BC26}"/>
          </ac:spMkLst>
        </pc:spChg>
        <pc:spChg chg="mod">
          <ac:chgData name="Howard, Will" userId="7f79d610-36c1-4c81-a1ef-c24e33441804" providerId="ADAL" clId="{0922BD21-278E-42BC-AEEE-5B9DF1D3305B}" dt="2023-01-06T09:23:16.721" v="853"/>
          <ac:spMkLst>
            <pc:docMk/>
            <pc:sldMk cId="3138409189" sldId="291"/>
            <ac:spMk id="4" creationId="{2703E5BE-C734-4874-BCB3-4B82894B6A96}"/>
          </ac:spMkLst>
        </pc:spChg>
      </pc:sldChg>
      <pc:sldChg chg="modSp add">
        <pc:chgData name="Howard, Will" userId="7f79d610-36c1-4c81-a1ef-c24e33441804" providerId="ADAL" clId="{0922BD21-278E-42BC-AEEE-5B9DF1D3305B}" dt="2023-01-06T09:23:20.781" v="854"/>
        <pc:sldMkLst>
          <pc:docMk/>
          <pc:sldMk cId="698483619" sldId="292"/>
        </pc:sldMkLst>
        <pc:spChg chg="mod">
          <ac:chgData name="Howard, Will" userId="7f79d610-36c1-4c81-a1ef-c24e33441804" providerId="ADAL" clId="{0922BD21-278E-42BC-AEEE-5B9DF1D3305B}" dt="2023-01-06T08:51:26.457" v="788" actId="20577"/>
          <ac:spMkLst>
            <pc:docMk/>
            <pc:sldMk cId="698483619" sldId="292"/>
            <ac:spMk id="3" creationId="{0095CD0E-9B04-444E-8F91-2F0840E3BC26}"/>
          </ac:spMkLst>
        </pc:spChg>
        <pc:spChg chg="mod">
          <ac:chgData name="Howard, Will" userId="7f79d610-36c1-4c81-a1ef-c24e33441804" providerId="ADAL" clId="{0922BD21-278E-42BC-AEEE-5B9DF1D3305B}" dt="2023-01-06T09:23:20.781" v="854"/>
          <ac:spMkLst>
            <pc:docMk/>
            <pc:sldMk cId="698483619" sldId="292"/>
            <ac:spMk id="4" creationId="{2703E5BE-C734-4874-BCB3-4B82894B6A96}"/>
          </ac:spMkLst>
        </pc:spChg>
      </pc:sldChg>
    </pc:docChg>
  </pc:docChgLst>
  <pc:docChgLst>
    <pc:chgData name="Lant, Jacob" userId="S::jacob.lant@healthwatch.co.uk::6b60770f-4768-4404-b2a3-503ccab1f038" providerId="AD" clId="Web-{E61DA2E9-234F-4C04-A465-C88C93E23439}"/>
    <pc:docChg chg="modSld">
      <pc:chgData name="Lant, Jacob" userId="S::jacob.lant@healthwatch.co.uk::6b60770f-4768-4404-b2a3-503ccab1f038" providerId="AD" clId="Web-{E61DA2E9-234F-4C04-A465-C88C93E23439}" dt="2023-01-03T18:29:39.740" v="9" actId="20577"/>
      <pc:docMkLst>
        <pc:docMk/>
      </pc:docMkLst>
      <pc:sldChg chg="modSp">
        <pc:chgData name="Lant, Jacob" userId="S::jacob.lant@healthwatch.co.uk::6b60770f-4768-4404-b2a3-503ccab1f038" providerId="AD" clId="Web-{E61DA2E9-234F-4C04-A465-C88C93E23439}" dt="2023-01-03T18:29:39.740" v="9" actId="20577"/>
        <pc:sldMkLst>
          <pc:docMk/>
          <pc:sldMk cId="853166979" sldId="276"/>
        </pc:sldMkLst>
        <pc:spChg chg="mod">
          <ac:chgData name="Lant, Jacob" userId="S::jacob.lant@healthwatch.co.uk::6b60770f-4768-4404-b2a3-503ccab1f038" providerId="AD" clId="Web-{E61DA2E9-234F-4C04-A465-C88C93E23439}" dt="2023-01-03T18:29:39.740" v="9" actId="20577"/>
          <ac:spMkLst>
            <pc:docMk/>
            <pc:sldMk cId="853166979" sldId="276"/>
            <ac:spMk id="5" creationId="{00000000-0000-0000-0000-000000000000}"/>
          </ac:spMkLst>
        </pc:spChg>
      </pc:sldChg>
      <pc:sldChg chg="modSp">
        <pc:chgData name="Lant, Jacob" userId="S::jacob.lant@healthwatch.co.uk::6b60770f-4768-4404-b2a3-503ccab1f038" providerId="AD" clId="Web-{E61DA2E9-234F-4C04-A465-C88C93E23439}" dt="2023-01-03T18:26:21.061" v="4" actId="20577"/>
        <pc:sldMkLst>
          <pc:docMk/>
          <pc:sldMk cId="3065665637" sldId="280"/>
        </pc:sldMkLst>
        <pc:spChg chg="mod">
          <ac:chgData name="Lant, Jacob" userId="S::jacob.lant@healthwatch.co.uk::6b60770f-4768-4404-b2a3-503ccab1f038" providerId="AD" clId="Web-{E61DA2E9-234F-4C04-A465-C88C93E23439}" dt="2023-01-03T18:26:21.061" v="4" actId="20577"/>
          <ac:spMkLst>
            <pc:docMk/>
            <pc:sldMk cId="3065665637" sldId="280"/>
            <ac:spMk id="8" creationId="{79BB5CC4-48A3-44E0-ABAF-67533368F56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Data%20Analysis%20and%20Briefings/Projects/Cost%20of%20living/Poll/Results/20221215%20Cost%20of%20living%20wave%202%20vs%20wave%201%20compari"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tservicemanagementcqcorg.sharepoint.com/sites/HealthwatchEnglandResearchandInsightTeam544/Shared%20Documents/Data%20Analysis%20and%20Briefings/Projects/Cost%20of%20living/Poll/Results/20221215%20Cost%20of%20living%20wave%202%20vs%20wave%201%20compari"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Use of health and care services</a:t>
            </a:r>
            <a:r>
              <a:rPr lang="en-GB" baseline="0"/>
              <a:t> in October (wave 1) vs December (wave 2)</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'[20221215 Cost of living wave 2 vs wave 1 comparisons.xlsx]Graphs'!$B$25</c:f>
              <c:strCache>
                <c:ptCount val="1"/>
                <c:pt idx="0">
                  <c:v>Wave 1</c:v>
                </c:pt>
              </c:strCache>
            </c:strRef>
          </c:tx>
          <c:spPr>
            <a:solidFill>
              <a:srgbClr val="004C6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comparisons.xlsx]Graphs'!$A$26:$A$30</c:f>
              <c:strCache>
                <c:ptCount val="5"/>
                <c:pt idx="0">
                  <c:v>Avoided attending appointment due to travel costs</c:v>
                </c:pt>
                <c:pt idx="1">
                  <c:v>Avoided the dentist</c:v>
                </c:pt>
                <c:pt idx="2">
                  <c:v>Avoided booking appointment due to associated costs</c:v>
                </c:pt>
                <c:pt idx="3">
                  <c:v>Avoided over the counter medication</c:v>
                </c:pt>
                <c:pt idx="4">
                  <c:v>Avoided prescriptions</c:v>
                </c:pt>
              </c:strCache>
            </c:strRef>
          </c:cat>
          <c:val>
            <c:numRef>
              <c:f>'[20221215 Cost of living wave 2 vs wave 1 comparisons.xlsx]Graphs'!$B$26:$B$30</c:f>
              <c:numCache>
                <c:formatCode>0.0%</c:formatCode>
                <c:ptCount val="5"/>
                <c:pt idx="0">
                  <c:v>5.8500000000000003E-2</c:v>
                </c:pt>
                <c:pt idx="1">
                  <c:v>0.124</c:v>
                </c:pt>
                <c:pt idx="2">
                  <c:v>6.8500000000000005E-2</c:v>
                </c:pt>
                <c:pt idx="3">
                  <c:v>6.5000000000000002E-2</c:v>
                </c:pt>
                <c:pt idx="4">
                  <c:v>5.8000000000000003E-2</c:v>
                </c:pt>
              </c:numCache>
            </c:numRef>
          </c:val>
          <c:extLst>
            <c:ext xmlns:c16="http://schemas.microsoft.com/office/drawing/2014/chart" uri="{C3380CC4-5D6E-409C-BE32-E72D297353CC}">
              <c16:uniqueId val="{00000000-2B02-4BE3-8A54-9B564F8B4F7B}"/>
            </c:ext>
          </c:extLst>
        </c:ser>
        <c:ser>
          <c:idx val="1"/>
          <c:order val="1"/>
          <c:tx>
            <c:strRef>
              <c:f>'[20221215 Cost of living wave 2 vs wave 1 comparisons.xlsx]Graphs'!$C$25</c:f>
              <c:strCache>
                <c:ptCount val="1"/>
                <c:pt idx="0">
                  <c:v>Wave 2</c:v>
                </c:pt>
              </c:strCache>
            </c:strRef>
          </c:tx>
          <c:spPr>
            <a:solidFill>
              <a:srgbClr val="E73E9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comparisons.xlsx]Graphs'!$A$26:$A$30</c:f>
              <c:strCache>
                <c:ptCount val="5"/>
                <c:pt idx="0">
                  <c:v>Avoided attending appointment due to travel costs</c:v>
                </c:pt>
                <c:pt idx="1">
                  <c:v>Avoided the dentist</c:v>
                </c:pt>
                <c:pt idx="2">
                  <c:v>Avoided booking appointment due to associated costs</c:v>
                </c:pt>
                <c:pt idx="3">
                  <c:v>Avoided over the counter medication</c:v>
                </c:pt>
                <c:pt idx="4">
                  <c:v>Avoided prescriptions</c:v>
                </c:pt>
              </c:strCache>
            </c:strRef>
          </c:cat>
          <c:val>
            <c:numRef>
              <c:f>'[20221215 Cost of living wave 2 vs wave 1 comparisons.xlsx]Graphs'!$C$26:$C$30</c:f>
              <c:numCache>
                <c:formatCode>0.0%</c:formatCode>
                <c:ptCount val="5"/>
                <c:pt idx="0">
                  <c:v>0.109</c:v>
                </c:pt>
                <c:pt idx="1">
                  <c:v>0.14899999999999999</c:v>
                </c:pt>
                <c:pt idx="2">
                  <c:v>0.11</c:v>
                </c:pt>
                <c:pt idx="3">
                  <c:v>9.9000000000000005E-2</c:v>
                </c:pt>
                <c:pt idx="4">
                  <c:v>9.8500000000000004E-2</c:v>
                </c:pt>
              </c:numCache>
            </c:numRef>
          </c:val>
          <c:extLst>
            <c:ext xmlns:c16="http://schemas.microsoft.com/office/drawing/2014/chart" uri="{C3380CC4-5D6E-409C-BE32-E72D297353CC}">
              <c16:uniqueId val="{00000001-2B02-4BE3-8A54-9B564F8B4F7B}"/>
            </c:ext>
          </c:extLst>
        </c:ser>
        <c:dLbls>
          <c:dLblPos val="ctr"/>
          <c:showLegendKey val="0"/>
          <c:showVal val="1"/>
          <c:showCatName val="0"/>
          <c:showSerName val="0"/>
          <c:showPercent val="0"/>
          <c:showBubbleSize val="0"/>
        </c:dLbls>
        <c:gapWidth val="219"/>
        <c:overlap val="-27"/>
        <c:axId val="1199164671"/>
        <c:axId val="1761438799"/>
      </c:barChart>
      <c:catAx>
        <c:axId val="119916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438799"/>
        <c:crosses val="autoZero"/>
        <c:auto val="1"/>
        <c:lblAlgn val="ctr"/>
        <c:lblOffset val="100"/>
        <c:noMultiLvlLbl val="0"/>
      </c:catAx>
      <c:valAx>
        <c:axId val="17614387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916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1"/>
                </a:solidFill>
              </a:rPr>
              <a:t>Respondents reporting their mental/physical health as getting ‘a little’ or ‘a lot’ worse in the last two months, December</a:t>
            </a:r>
            <a:endParaRPr lang="en-GB">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'[20221215 Cost of living wave 2 vs wave 1 comparisons.xlsx]Graphs'!$B$36</c:f>
              <c:strCache>
                <c:ptCount val="1"/>
                <c:pt idx="0">
                  <c:v>Male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comparisons.xlsx]Graphs'!$A$37:$A$38</c:f>
              <c:strCache>
                <c:ptCount val="2"/>
                <c:pt idx="0">
                  <c:v>Mental health</c:v>
                </c:pt>
                <c:pt idx="1">
                  <c:v>Physical health</c:v>
                </c:pt>
              </c:strCache>
            </c:strRef>
          </c:cat>
          <c:val>
            <c:numRef>
              <c:f>'[20221215 Cost of living wave 2 vs wave 1 comparisons.xlsx]Graphs'!$B$37:$B$38</c:f>
              <c:numCache>
                <c:formatCode>0%</c:formatCode>
                <c:ptCount val="2"/>
                <c:pt idx="0">
                  <c:v>0.28999999999999998</c:v>
                </c:pt>
                <c:pt idx="1">
                  <c:v>0.34</c:v>
                </c:pt>
              </c:numCache>
            </c:numRef>
          </c:val>
          <c:extLst>
            <c:ext xmlns:c16="http://schemas.microsoft.com/office/drawing/2014/chart" uri="{C3380CC4-5D6E-409C-BE32-E72D297353CC}">
              <c16:uniqueId val="{00000000-502F-4B8F-A434-9F0D40AC0AD5}"/>
            </c:ext>
          </c:extLst>
        </c:ser>
        <c:ser>
          <c:idx val="1"/>
          <c:order val="1"/>
          <c:tx>
            <c:strRef>
              <c:f>'[20221215 Cost of living wave 2 vs wave 1 comparisons.xlsx]Graphs'!$C$36</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'[20221215 Cost of living wave 2 vs wave 1 comparisons.xlsx]Graphs'!$A$37:$A$38</c:f>
              <c:strCache>
                <c:ptCount val="2"/>
                <c:pt idx="0">
                  <c:v>Mental health</c:v>
                </c:pt>
                <c:pt idx="1">
                  <c:v>Physical health</c:v>
                </c:pt>
              </c:strCache>
            </c:strRef>
          </c:cat>
          <c:val>
            <c:numRef>
              <c:f>'[20221215 Cost of living wave 2 vs wave 1 comparisons.xlsx]Graphs'!$C$37:$C$38</c:f>
              <c:numCache>
                <c:formatCode>0%</c:formatCode>
                <c:ptCount val="2"/>
                <c:pt idx="0">
                  <c:v>0.35</c:v>
                </c:pt>
                <c:pt idx="1">
                  <c:v>0.37</c:v>
                </c:pt>
              </c:numCache>
            </c:numRef>
          </c:val>
          <c:extLst>
            <c:ext xmlns:c16="http://schemas.microsoft.com/office/drawing/2014/chart" uri="{C3380CC4-5D6E-409C-BE32-E72D297353CC}">
              <c16:uniqueId val="{00000001-502F-4B8F-A434-9F0D40AC0AD5}"/>
            </c:ext>
          </c:extLst>
        </c:ser>
        <c:dLbls>
          <c:dLblPos val="ctr"/>
          <c:showLegendKey val="0"/>
          <c:showVal val="1"/>
          <c:showCatName val="0"/>
          <c:showSerName val="0"/>
          <c:showPercent val="0"/>
          <c:showBubbleSize val="0"/>
        </c:dLbls>
        <c:gapWidth val="219"/>
        <c:overlap val="-27"/>
        <c:axId val="1207531247"/>
        <c:axId val="1217458399"/>
      </c:barChart>
      <c:catAx>
        <c:axId val="120753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17458399"/>
        <c:crosses val="autoZero"/>
        <c:auto val="1"/>
        <c:lblAlgn val="ctr"/>
        <c:lblOffset val="100"/>
        <c:noMultiLvlLbl val="0"/>
      </c:catAx>
      <c:valAx>
        <c:axId val="1217458399"/>
        <c:scaling>
          <c:orientation val="minMax"/>
        </c:scaling>
        <c:delete val="0"/>
        <c:axPos val="l"/>
        <c:majorGridlines>
          <c:spPr>
            <a:ln w="9525" cap="flat" cmpd="sng" algn="ctr">
              <a:solidFill>
                <a:schemeClr val="tx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0753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1/6/2023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vl1pPr>
            <a:lvl2pPr marL="900000"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defRPr>
            </a:lvl1pPr>
            <a:lvl2pPr marL="0" indent="0">
              <a:lnSpc>
                <a:spcPts val="1700"/>
              </a:lnSpc>
              <a:spcAft>
                <a:spcPts val="1000"/>
              </a:spcAft>
              <a:buNone/>
              <a:defRPr sz="1400">
                <a:solidFill>
                  <a:schemeClr val="bg1"/>
                </a:solidFill>
              </a:defRPr>
            </a:lvl2pPr>
            <a:lvl3pPr marL="0" indent="0" defTabSz="900000">
              <a:lnSpc>
                <a:spcPts val="1800"/>
              </a:lnSpc>
              <a:spcAft>
                <a:spcPts val="600"/>
              </a:spcAft>
              <a:buNone/>
              <a:tabLst>
                <a:tab pos="216000" algn="l"/>
              </a:tabLst>
              <a:defRPr sz="1400">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defRPr>
            </a:lvl1pPr>
            <a:lvl2pPr marL="0" indent="0">
              <a:lnSpc>
                <a:spcPts val="1700"/>
              </a:lnSpc>
              <a:spcAft>
                <a:spcPts val="1000"/>
              </a:spcAft>
              <a:buNone/>
              <a:defRPr sz="1400">
                <a:solidFill>
                  <a:srgbClr val="000000"/>
                </a:solidFill>
              </a:defRPr>
            </a:lvl2pPr>
            <a:lvl3pPr marL="0" indent="0" defTabSz="900000">
              <a:lnSpc>
                <a:spcPts val="1800"/>
              </a:lnSpc>
              <a:spcAft>
                <a:spcPts val="600"/>
              </a:spcAft>
              <a:buNone/>
              <a:tabLst>
                <a:tab pos="216000" algn="l"/>
              </a:tabLst>
              <a:defRPr sz="1400">
                <a:solidFill>
                  <a:srgbClr val="000000"/>
                </a:solidFill>
              </a:defRPr>
            </a:lvl3pPr>
            <a:lvl4pPr>
              <a:defRPr>
                <a:solidFill>
                  <a:srgbClr val="000000"/>
                </a:solidFill>
              </a:defRPr>
            </a:lvl4pPr>
            <a:lvl5pPr>
              <a:defRPr>
                <a:solidFill>
                  <a:srgbClr val="000000"/>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vl1pPr>
          </a:lstStyle>
          <a:p>
            <a:r>
              <a:rPr lang="en-GB"/>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p>
            <a:r>
              <a:rPr lang="en-US"/>
              <a:t>Click icon to add table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p>
            <a:r>
              <a:rPr lang="en-US"/>
              <a:t>Click icon to add chart</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vl1pPr>
          </a:lstStyle>
          <a:p>
            <a:r>
              <a:rPr lang="en-GB"/>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vl1pPr>
            <a:lvl2pPr marL="900000" indent="0">
              <a:lnSpc>
                <a:spcPct val="100000"/>
              </a:lnSpc>
              <a:buNone/>
              <a:defRPr b="1">
                <a:solidFill>
                  <a:schemeClr val="tx2">
                    <a:lumMod val="50000"/>
                  </a:schemeClr>
                </a:solidFill>
              </a:defRPr>
            </a:lvl2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metro.co.uk/2022/12/02/warning-fuel-poverty-is-off-the-scale-as-record-numbers-need-help-1786702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73939468_Cropped.jpg"/>
          <p:cNvPicPr>
            <a:picLocks noGrp="1" noChangeAspect="1"/>
          </p:cNvPicPr>
          <p:nvPr>
            <p:ph type="pic" sz="quarter" idx="10"/>
          </p:nvPr>
        </p:nvPicPr>
        <p:blipFill>
          <a:blip r:embed="rId2" cstate="print"/>
          <a:srcRect/>
          <a:stretch>
            <a:fillRect/>
          </a:stretch>
        </p:blipFill>
        <p:spPr/>
      </p:pic>
      <p:pic>
        <p:nvPicPr>
          <p:cNvPr id="5" name="Picture Placeholder 7" descr="P1031 HWE Brand project - PPT template - Slide 3.png"/>
          <p:cNvPicPr>
            <a:picLocks noChangeAspect="1"/>
          </p:cNvPicPr>
          <p:nvPr/>
        </p:nvPicPr>
        <p:blipFill>
          <a:blip r:embed="rId3" cstate="print"/>
          <a:srcRect t="188" b="188"/>
          <a:stretch>
            <a:fillRect/>
          </a:stretch>
        </p:blipFill>
        <p:spPr>
          <a:xfrm>
            <a:off x="0" y="121920"/>
            <a:ext cx="9144000" cy="6858000"/>
          </a:xfrm>
          <a:prstGeom prst="rect">
            <a:avLst/>
          </a:prstGeom>
        </p:spPr>
      </p:pic>
      <p:sp>
        <p:nvSpPr>
          <p:cNvPr id="3" name="Title 2"/>
          <p:cNvSpPr>
            <a:spLocks noGrp="1"/>
          </p:cNvSpPr>
          <p:nvPr>
            <p:ph type="ctrTitle"/>
          </p:nvPr>
        </p:nvSpPr>
        <p:spPr>
          <a:xfrm>
            <a:off x="59038" y="4675407"/>
            <a:ext cx="8387041" cy="866459"/>
          </a:xfrm>
        </p:spPr>
        <p:txBody>
          <a:bodyPr/>
          <a:lstStyle/>
          <a:p>
            <a:r>
              <a:rPr lang="en-GB"/>
              <a:t>Health and the cost of living</a:t>
            </a:r>
          </a:p>
        </p:txBody>
      </p:sp>
      <p:sp>
        <p:nvSpPr>
          <p:cNvPr id="4" name="Subtitle 3"/>
          <p:cNvSpPr>
            <a:spLocks noGrp="1"/>
          </p:cNvSpPr>
          <p:nvPr>
            <p:ph type="subTitle" idx="1"/>
          </p:nvPr>
        </p:nvSpPr>
        <p:spPr>
          <a:xfrm>
            <a:off x="59006" y="5369995"/>
            <a:ext cx="7740000" cy="612000"/>
          </a:xfrm>
        </p:spPr>
        <p:txBody>
          <a:bodyPr/>
          <a:lstStyle/>
          <a:p>
            <a:r>
              <a:rPr lang="en-GB">
                <a:solidFill>
                  <a:schemeClr val="tx1"/>
                </a:solidFill>
                <a:latin typeface="+mj-lt"/>
                <a:ea typeface="+mj-ea"/>
                <a:cs typeface="+mj-cs"/>
              </a:rPr>
              <a:t>Key messages from our polling, January 2023</a:t>
            </a:r>
          </a:p>
          <a:p>
            <a:endParaRPr lang="en-GB"/>
          </a:p>
          <a:p>
            <a:endParaRPr lang="en-GB"/>
          </a:p>
        </p:txBody>
      </p:sp>
      <p:pic>
        <p:nvPicPr>
          <p:cNvPr id="8" name="Picture 7" descr="Healthwatch-logo_RGB.png">
            <a:extLst>
              <a:ext uri="{FF2B5EF4-FFF2-40B4-BE49-F238E27FC236}">
                <a16:creationId xmlns:a16="http://schemas.microsoft.com/office/drawing/2014/main" id="{AD4414BA-EDE3-483B-9113-7A2D93C002F5}"/>
              </a:ext>
            </a:extLst>
          </p:cNvPr>
          <p:cNvPicPr>
            <a:picLocks noChangeAspect="1"/>
          </p:cNvPicPr>
          <p:nvPr/>
        </p:nvPicPr>
        <p:blipFill>
          <a:blip r:embed="rId4" cstate="print"/>
          <a:stretch>
            <a:fillRect/>
          </a:stretch>
        </p:blipFill>
        <p:spPr>
          <a:xfrm>
            <a:off x="6221657" y="5981995"/>
            <a:ext cx="2570779" cy="7045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4211-A295-4BBD-B280-1D65D4C2AF8B}"/>
              </a:ext>
            </a:extLst>
          </p:cNvPr>
          <p:cNvSpPr>
            <a:spLocks noGrp="1"/>
          </p:cNvSpPr>
          <p:nvPr>
            <p:ph type="title"/>
          </p:nvPr>
        </p:nvSpPr>
        <p:spPr/>
        <p:txBody>
          <a:bodyPr/>
          <a:lstStyle/>
          <a:p>
            <a:r>
              <a:rPr lang="en-GB"/>
              <a:t>What health impacts have there been from the rising cost of living?</a:t>
            </a:r>
          </a:p>
        </p:txBody>
      </p:sp>
      <p:sp>
        <p:nvSpPr>
          <p:cNvPr id="4" name="Footer Placeholder 3">
            <a:extLst>
              <a:ext uri="{FF2B5EF4-FFF2-40B4-BE49-F238E27FC236}">
                <a16:creationId xmlns:a16="http://schemas.microsoft.com/office/drawing/2014/main" id="{4733086C-5E24-4C4A-9CA9-BCA7FE463E2B}"/>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64A5A3B6-44F0-4A99-83D4-7A0AA18B5360}"/>
              </a:ext>
            </a:extLst>
          </p:cNvPr>
          <p:cNvSpPr>
            <a:spLocks noGrp="1"/>
          </p:cNvSpPr>
          <p:nvPr>
            <p:ph type="sldNum" sz="quarter" idx="12"/>
          </p:nvPr>
        </p:nvSpPr>
        <p:spPr/>
        <p:txBody>
          <a:bodyPr/>
          <a:lstStyle/>
          <a:p>
            <a:fld id="{9295DF58-4118-4551-8C61-1A7ED177FA2D}" type="slidenum">
              <a:rPr lang="en-GB" noProof="0" smtClean="0"/>
              <a:pPr/>
              <a:t>10</a:t>
            </a:fld>
            <a:endParaRPr lang="en-GB" noProof="0"/>
          </a:p>
        </p:txBody>
      </p:sp>
      <p:graphicFrame>
        <p:nvGraphicFramePr>
          <p:cNvPr id="9" name="Content Placeholder 8">
            <a:extLst>
              <a:ext uri="{FF2B5EF4-FFF2-40B4-BE49-F238E27FC236}">
                <a16:creationId xmlns:a16="http://schemas.microsoft.com/office/drawing/2014/main" id="{4FBAC46C-48A1-4C04-A771-E5EDAC8A4F25}"/>
              </a:ext>
            </a:extLst>
          </p:cNvPr>
          <p:cNvGraphicFramePr>
            <a:graphicFrameLocks noGrp="1"/>
          </p:cNvGraphicFramePr>
          <p:nvPr>
            <p:ph idx="1"/>
            <p:extLst>
              <p:ext uri="{D42A27DB-BD31-4B8C-83A1-F6EECF244321}">
                <p14:modId xmlns:p14="http://schemas.microsoft.com/office/powerpoint/2010/main" val="4139285430"/>
              </p:ext>
            </p:extLst>
          </p:nvPr>
        </p:nvGraphicFramePr>
        <p:xfrm>
          <a:off x="457200" y="1643063"/>
          <a:ext cx="8207375"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66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08720"/>
            <a:ext cx="8208000" cy="3927651"/>
          </a:xfrm>
        </p:spPr>
        <p:txBody>
          <a:bodyPr/>
          <a:lstStyle/>
          <a:p>
            <a:pPr marL="143510" lvl="1" indent="-143510">
              <a:buClr>
                <a:srgbClr val="E73E97"/>
              </a:buClr>
            </a:pPr>
            <a:r>
              <a:rPr lang="en-US">
                <a:solidFill>
                  <a:srgbClr val="004C6B"/>
                </a:solidFill>
              </a:rPr>
              <a:t>The cost of living is impacting people’s use of health and care services, with the numbers of people being impacted increasing markedly between October and December.</a:t>
            </a:r>
            <a:endParaRPr lang="en-US"/>
          </a:p>
          <a:p>
            <a:pPr marL="359410" lvl="2" indent="-143510">
              <a:spcAft>
                <a:spcPts val="600"/>
              </a:spcAft>
              <a:buClr>
                <a:srgbClr val="E73E97"/>
              </a:buClr>
            </a:pPr>
            <a:r>
              <a:rPr lang="en-US">
                <a:solidFill>
                  <a:srgbClr val="004C6B"/>
                </a:solidFill>
              </a:rPr>
              <a:t>People are avoiding attending appointments, avoiding booking appointments, avoiding buying over the counter medications, and avoiding taking up prescriptions.</a:t>
            </a:r>
            <a:endParaRPr lang="en-US">
              <a:solidFill>
                <a:srgbClr val="004C6B"/>
              </a:solidFill>
              <a:cs typeface="Poppins"/>
            </a:endParaRPr>
          </a:p>
          <a:p>
            <a:pPr marL="143510" lvl="1" indent="-143510">
              <a:spcAft>
                <a:spcPts val="600"/>
              </a:spcAft>
              <a:buClr>
                <a:srgbClr val="E73E97"/>
              </a:buClr>
            </a:pPr>
            <a:r>
              <a:rPr lang="en-US">
                <a:solidFill>
                  <a:srgbClr val="004C6B"/>
                </a:solidFill>
              </a:rPr>
              <a:t>People are making changes to cope with the rising cost of living, including reducing their energy expenditure and making tough choices on food.</a:t>
            </a:r>
            <a:endParaRPr lang="en-US">
              <a:solidFill>
                <a:srgbClr val="004C6B"/>
              </a:solidFill>
              <a:cs typeface="Poppins"/>
            </a:endParaRPr>
          </a:p>
          <a:p>
            <a:pPr marL="143510" lvl="1" indent="-143510">
              <a:spcAft>
                <a:spcPts val="600"/>
              </a:spcAft>
              <a:buClr>
                <a:srgbClr val="E73E97"/>
              </a:buClr>
            </a:pPr>
            <a:r>
              <a:rPr lang="en-US">
                <a:solidFill>
                  <a:srgbClr val="004C6B"/>
                </a:solidFill>
              </a:rPr>
              <a:t>There is already evidence of the negative impacts of these changes, with a large minority saying the changes they have made have negatively impacted their mental health. This is particularly the case with women.</a:t>
            </a:r>
            <a:endParaRPr lang="en-US">
              <a:solidFill>
                <a:srgbClr val="004C6B"/>
              </a:solidFill>
              <a:cs typeface="Poppins"/>
            </a:endParaRPr>
          </a:p>
          <a:p>
            <a:pPr marL="143510" lvl="1" indent="-143510">
              <a:spcAft>
                <a:spcPts val="600"/>
              </a:spcAft>
              <a:buClr>
                <a:srgbClr val="E73E97"/>
              </a:buClr>
            </a:pPr>
            <a:r>
              <a:rPr lang="en-US">
                <a:solidFill>
                  <a:srgbClr val="004C6B"/>
                </a:solidFill>
              </a:rPr>
              <a:t>On both physical and mental health, more people in December thought their health had got worse than October.</a:t>
            </a:r>
            <a:endParaRPr lang="en-US">
              <a:solidFill>
                <a:srgbClr val="004C6B"/>
              </a:solidFill>
              <a:cs typeface="Poppins"/>
            </a:endParaRPr>
          </a:p>
          <a:p>
            <a:pPr marL="0" lvl="1" indent="0">
              <a:buClr>
                <a:srgbClr val="E73E97"/>
              </a:buClr>
              <a:buNone/>
            </a:pPr>
            <a:r>
              <a:rPr lang="en-US">
                <a:solidFill>
                  <a:srgbClr val="004C6B"/>
                </a:solidFill>
              </a:rPr>
              <a:t>With all of these findings, it is important to remember that both our polls took place before very cold winter weather arrived, </a:t>
            </a:r>
            <a:r>
              <a:rPr lang="en-US"/>
              <a:t>so the full extent of the impact of higher energy bills may not yet be visible. We will be monitoring how the trends presented here progress over the next waves of our poll.</a:t>
            </a:r>
            <a:endParaRPr lang="en-US">
              <a:solidFill>
                <a:srgbClr val="004C6B"/>
              </a:solidFill>
            </a:endParaRPr>
          </a:p>
          <a:p>
            <a:endParaRPr lang="en-US"/>
          </a:p>
        </p:txBody>
      </p:sp>
      <p:sp>
        <p:nvSpPr>
          <p:cNvPr id="17" name="Footer Placeholder 16"/>
          <p:cNvSpPr>
            <a:spLocks noGrp="1"/>
          </p:cNvSpPr>
          <p:nvPr>
            <p:ph type="ftr" sz="quarter" idx="11"/>
          </p:nvPr>
        </p:nvSpPr>
        <p:spPr/>
        <p:txBody>
          <a:bodyPr/>
          <a:lstStyle/>
          <a:p>
            <a:r>
              <a:rPr lang="en-GB"/>
              <a:t>Health and the cost of living January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11</a:t>
            </a:fld>
            <a:endParaRPr lang="en-GB" noProof="0"/>
          </a:p>
        </p:txBody>
      </p:sp>
      <p:sp>
        <p:nvSpPr>
          <p:cNvPr id="7" name="Title 6"/>
          <p:cNvSpPr>
            <a:spLocks noGrp="1"/>
          </p:cNvSpPr>
          <p:nvPr>
            <p:ph type="title"/>
          </p:nvPr>
        </p:nvSpPr>
        <p:spPr>
          <a:xfrm>
            <a:off x="457200" y="404664"/>
            <a:ext cx="8208000" cy="468000"/>
          </a:xfrm>
        </p:spPr>
        <p:txBody>
          <a:bodyPr/>
          <a:lstStyle/>
          <a:p>
            <a:r>
              <a:rPr lang="en-GB"/>
              <a:t>Conclusions</a:t>
            </a:r>
          </a:p>
        </p:txBody>
      </p:sp>
    </p:spTree>
    <p:extLst>
      <p:ext uri="{BB962C8B-B14F-4D97-AF65-F5344CB8AC3E}">
        <p14:creationId xmlns:p14="http://schemas.microsoft.com/office/powerpoint/2010/main" val="85316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now specifically about your use of health and care services. Over the last month have you done any of the following?</a:t>
            </a:r>
          </a:p>
          <a:p>
            <a:pPr marL="143510" lvl="1" indent="-143510">
              <a:spcAft>
                <a:spcPts val="0"/>
              </a:spcAft>
              <a:buClr>
                <a:srgbClr val="E73E97"/>
              </a:buClr>
            </a:pPr>
            <a:r>
              <a:rPr lang="en-US" sz="1400">
                <a:solidFill>
                  <a:srgbClr val="004C6B"/>
                </a:solidFill>
              </a:rPr>
              <a:t>I have avoided going to the dentist because of the cost of check-ups/treatment</a:t>
            </a:r>
          </a:p>
          <a:p>
            <a:pPr marL="143510" lvl="1" indent="-143510">
              <a:spcAft>
                <a:spcPts val="0"/>
              </a:spcAft>
              <a:buClr>
                <a:srgbClr val="E73E97"/>
              </a:buClr>
            </a:pPr>
            <a:r>
              <a:rPr lang="en-US" sz="1400"/>
              <a:t>I have cut down on or stopped support on non-surgical private health services (e.g. physiotherapy, counselling)</a:t>
            </a:r>
          </a:p>
          <a:p>
            <a:pPr marL="143510" lvl="1" indent="-143510">
              <a:spcAft>
                <a:spcPts val="0"/>
              </a:spcAft>
              <a:buClr>
                <a:srgbClr val="E73E97"/>
              </a:buClr>
            </a:pPr>
            <a:r>
              <a:rPr lang="en-US" sz="1400"/>
              <a:t>I have avoided booking an NHS appointment because I couldn’t afford the associated costs (e.g. access to the internet, or the cost of the phone call to book the appointment)</a:t>
            </a:r>
          </a:p>
          <a:p>
            <a:pPr marL="143510" lvl="1" indent="-143510">
              <a:spcAft>
                <a:spcPts val="0"/>
              </a:spcAft>
              <a:buClr>
                <a:srgbClr val="E73E97"/>
              </a:buClr>
            </a:pPr>
            <a:r>
              <a:rPr lang="en-US" sz="1400"/>
              <a:t>I have avoided attending an NHS appointment because I couldn’t afford to travel to the appointment (e.g. petrol for my car, public transport costs)</a:t>
            </a:r>
          </a:p>
          <a:p>
            <a:pPr marL="143510" lvl="1" indent="-143510">
              <a:spcAft>
                <a:spcPts val="0"/>
              </a:spcAft>
              <a:buClr>
                <a:srgbClr val="E73E97"/>
              </a:buClr>
            </a:pPr>
            <a:r>
              <a:rPr lang="en-US" sz="1400"/>
              <a:t>I have avoided seeking help from the NHS because I couldn’t take time off work (e.g. because I was worried I would lose pay, or might be sacked)</a:t>
            </a:r>
          </a:p>
          <a:p>
            <a:pPr marL="143510" lvl="1" indent="-143510">
              <a:spcAft>
                <a:spcPts val="0"/>
              </a:spcAft>
              <a:buClr>
                <a:srgbClr val="E73E97"/>
              </a:buClr>
            </a:pPr>
            <a:r>
              <a:rPr lang="en-US" sz="1400"/>
              <a:t>I have changed, cut down on or stopped support from paid for </a:t>
            </a:r>
            <a:r>
              <a:rPr lang="en-US" sz="1400" err="1"/>
              <a:t>carers</a:t>
            </a:r>
            <a:r>
              <a:rPr lang="en-US" sz="1400"/>
              <a:t> (e.g. people coming into my home to help me with preparing meals or washing and dressing)</a:t>
            </a:r>
          </a:p>
          <a:p>
            <a:pPr marL="143510" lvl="1" indent="-143510">
              <a:spcAft>
                <a:spcPts val="0"/>
              </a:spcAft>
              <a:buClr>
                <a:srgbClr val="E73E97"/>
              </a:buClr>
            </a:pPr>
            <a:r>
              <a:rPr lang="en-US" sz="1400"/>
              <a:t>I have used a social care service that I would not have done otherwise, because of the cost of living</a:t>
            </a:r>
          </a:p>
          <a:p>
            <a:pPr marL="143510" lvl="1" indent="-143510">
              <a:spcAft>
                <a:spcPts val="0"/>
              </a:spcAft>
              <a:buClr>
                <a:srgbClr val="E73E97"/>
              </a:buClr>
            </a:pPr>
            <a:r>
              <a:rPr lang="en-US" sz="1400"/>
              <a:t>I have avoided buying over the counter medication I normally rely on</a:t>
            </a:r>
          </a:p>
          <a:p>
            <a:pPr marL="143510" lvl="1" indent="-143510">
              <a:spcAft>
                <a:spcPts val="0"/>
              </a:spcAft>
              <a:buClr>
                <a:srgbClr val="E73E97"/>
              </a:buClr>
            </a:pPr>
            <a:r>
              <a:rPr lang="en-US" sz="1400"/>
              <a:t>I have avoided taking up one or more NHS prescription because of the cost</a:t>
            </a:r>
          </a:p>
          <a:p>
            <a:pPr marL="143510" lvl="1" indent="-143510">
              <a:spcAft>
                <a:spcPts val="0"/>
              </a:spcAft>
              <a:buClr>
                <a:srgbClr val="E73E97"/>
              </a:buClr>
            </a:pPr>
            <a:r>
              <a:rPr lang="en-US" sz="1400"/>
              <a:t>I have used a used a health service that I would not have done otherwise, because of the cost of living</a:t>
            </a:r>
          </a:p>
          <a:p>
            <a:pPr marL="143510" lvl="1" indent="-143510">
              <a:spcAft>
                <a:spcPts val="0"/>
              </a:spcAft>
              <a:buClr>
                <a:srgbClr val="E73E97"/>
              </a:buClr>
            </a:pPr>
            <a:r>
              <a:rPr lang="en-US" sz="1400"/>
              <a:t>I have cut down on the use of medical equipment at home because of the running costs (e.g. ventilators, dialysis)</a:t>
            </a:r>
          </a:p>
          <a:p>
            <a:pPr marL="143510" lvl="1" indent="-143510">
              <a:spcAft>
                <a:spcPts val="0"/>
              </a:spcAft>
              <a:buClr>
                <a:srgbClr val="E73E97"/>
              </a:buClr>
            </a:pPr>
            <a:r>
              <a:rPr lang="en-US" sz="1400"/>
              <a:t>None of these</a:t>
            </a:r>
          </a:p>
          <a:p>
            <a:pPr marL="143510" lvl="1" indent="-143510">
              <a:spcAft>
                <a:spcPts val="0"/>
              </a:spcAft>
              <a:buClr>
                <a:srgbClr val="E73E97"/>
              </a:buClr>
            </a:pPr>
            <a:r>
              <a:rPr lang="en-US" sz="1400"/>
              <a:t>Prefer not to say</a:t>
            </a:r>
          </a:p>
          <a:p>
            <a:endParaRPr lang="en-US" sz="1400"/>
          </a:p>
          <a:p>
            <a:endParaRPr lang="en-GB">
              <a:highlight>
                <a:srgbClr val="FFFF00"/>
              </a:highlight>
            </a:endParaRPr>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12</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233041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about the current rising cost of living, how, if at all, have you changed anything in the way you live your life in order to cut back on spending?</a:t>
            </a:r>
            <a:endParaRPr lang="en-US" sz="1400" b="1">
              <a:solidFill>
                <a:srgbClr val="004C6B"/>
              </a:solidFill>
            </a:endParaRPr>
          </a:p>
          <a:p>
            <a:pPr marL="143510" lvl="1" indent="-143510">
              <a:spcAft>
                <a:spcPts val="0"/>
              </a:spcAft>
              <a:buClr>
                <a:srgbClr val="E73E97"/>
              </a:buClr>
            </a:pPr>
            <a:r>
              <a:rPr lang="en-US" sz="1200"/>
              <a:t>I have put on more clothes than usual to stay warm</a:t>
            </a:r>
          </a:p>
          <a:p>
            <a:pPr marL="143510" lvl="1" indent="-143510">
              <a:spcAft>
                <a:spcPts val="0"/>
              </a:spcAft>
              <a:buClr>
                <a:srgbClr val="E73E97"/>
              </a:buClr>
            </a:pPr>
            <a:r>
              <a:rPr lang="en-US" sz="1200"/>
              <a:t>I have not turned on the heating when I usually would</a:t>
            </a:r>
          </a:p>
          <a:p>
            <a:pPr marL="143510" lvl="1" indent="-143510">
              <a:spcAft>
                <a:spcPts val="0"/>
              </a:spcAft>
              <a:buClr>
                <a:srgbClr val="E73E97"/>
              </a:buClr>
            </a:pPr>
            <a:r>
              <a:rPr lang="en-US" sz="1200"/>
              <a:t>I have turned off or avoided using essential appliances to save energy costs (e.g. not used the oven to cook)</a:t>
            </a:r>
          </a:p>
          <a:p>
            <a:pPr marL="143510" lvl="1" indent="-143510">
              <a:spcAft>
                <a:spcPts val="0"/>
              </a:spcAft>
              <a:buClr>
                <a:srgbClr val="E73E97"/>
              </a:buClr>
            </a:pPr>
            <a:r>
              <a:rPr lang="en-US" sz="1200"/>
              <a:t>I have cut down or stopped social/entertainment expenditure (e.g. meeting up with friends, subscribing to streaming services)</a:t>
            </a:r>
          </a:p>
          <a:p>
            <a:pPr marL="143510" lvl="1" indent="-143510">
              <a:spcAft>
                <a:spcPts val="0"/>
              </a:spcAft>
              <a:buClr>
                <a:srgbClr val="E73E97"/>
              </a:buClr>
            </a:pPr>
            <a:r>
              <a:rPr lang="en-US" sz="1200"/>
              <a:t>I have bought less food because of the increased cost of food</a:t>
            </a:r>
          </a:p>
          <a:p>
            <a:pPr marL="143510" lvl="1" indent="-143510">
              <a:spcAft>
                <a:spcPts val="0"/>
              </a:spcAft>
              <a:buClr>
                <a:srgbClr val="E73E97"/>
              </a:buClr>
            </a:pPr>
            <a:r>
              <a:rPr lang="en-US" sz="1200"/>
              <a:t>I have gone to bed earlier than I usually would to save energy costs</a:t>
            </a:r>
          </a:p>
          <a:p>
            <a:pPr marL="143510" lvl="1" indent="-143510">
              <a:spcAft>
                <a:spcPts val="0"/>
              </a:spcAft>
              <a:buClr>
                <a:srgbClr val="E73E97"/>
              </a:buClr>
            </a:pPr>
            <a:r>
              <a:rPr lang="en-US" sz="1200"/>
              <a:t>I have bought less healthy food than I would usually, because of the cost of food</a:t>
            </a:r>
          </a:p>
          <a:p>
            <a:pPr marL="143510" lvl="1" indent="-143510">
              <a:spcAft>
                <a:spcPts val="0"/>
              </a:spcAft>
              <a:buClr>
                <a:srgbClr val="E73E97"/>
              </a:buClr>
            </a:pPr>
            <a:r>
              <a:rPr lang="en-US" sz="1200"/>
              <a:t>I have skipped meals because of the increased cost of food</a:t>
            </a:r>
          </a:p>
          <a:p>
            <a:pPr marL="143510" lvl="1" indent="-143510">
              <a:spcAft>
                <a:spcPts val="0"/>
              </a:spcAft>
              <a:buClr>
                <a:srgbClr val="E73E97"/>
              </a:buClr>
            </a:pPr>
            <a:r>
              <a:rPr lang="en-US" sz="1200"/>
              <a:t>I have cut down or stopped things that help me stay fit and healthy (e.g. cancelled gym membership, stopped taking vitamins)</a:t>
            </a:r>
          </a:p>
          <a:p>
            <a:pPr marL="143510" lvl="1" indent="-143510">
              <a:spcAft>
                <a:spcPts val="0"/>
              </a:spcAft>
              <a:buClr>
                <a:srgbClr val="E73E97"/>
              </a:buClr>
            </a:pPr>
            <a:r>
              <a:rPr lang="en-US" sz="1200"/>
              <a:t>I have/am considering trying to find cheaper accommodation because I have concerns about being able to meet my mortgage/rent payments</a:t>
            </a:r>
          </a:p>
          <a:p>
            <a:pPr marL="143510" lvl="1" indent="-143510">
              <a:spcAft>
                <a:spcPts val="0"/>
              </a:spcAft>
              <a:buClr>
                <a:srgbClr val="E73E97"/>
              </a:buClr>
            </a:pPr>
            <a:r>
              <a:rPr lang="en-US" sz="1200"/>
              <a:t>I have cancelled my broadband or mobile phone contract, or moved to a contract with more limited internet access or phone minutes, because of the cost</a:t>
            </a:r>
          </a:p>
          <a:p>
            <a:pPr marL="143510" lvl="1" indent="-143510">
              <a:spcAft>
                <a:spcPts val="0"/>
              </a:spcAft>
              <a:buClr>
                <a:srgbClr val="E73E97"/>
              </a:buClr>
            </a:pPr>
            <a:r>
              <a:rPr lang="en-US" sz="1200"/>
              <a:t>I have not been able to get to work because of the cost of fuel or public transport.</a:t>
            </a:r>
          </a:p>
          <a:p>
            <a:pPr marL="143510" lvl="1" indent="-143510">
              <a:spcAft>
                <a:spcPts val="0"/>
              </a:spcAft>
              <a:buClr>
                <a:srgbClr val="E73E97"/>
              </a:buClr>
            </a:pPr>
            <a:r>
              <a:rPr lang="en-US" sz="1200"/>
              <a:t>I have been made homeless because I could not meet my mortgage/rent payments</a:t>
            </a:r>
          </a:p>
          <a:p>
            <a:pPr marL="143510" lvl="1" indent="-143510">
              <a:spcAft>
                <a:spcPts val="0"/>
              </a:spcAft>
              <a:buClr>
                <a:srgbClr val="E73E97"/>
              </a:buClr>
            </a:pPr>
            <a:r>
              <a:rPr lang="en-US" sz="1200"/>
              <a:t>Other</a:t>
            </a:r>
          </a:p>
          <a:p>
            <a:pPr marL="143510" lvl="1" indent="-143510">
              <a:spcAft>
                <a:spcPts val="0"/>
              </a:spcAft>
              <a:buClr>
                <a:srgbClr val="E73E97"/>
              </a:buClr>
            </a:pPr>
            <a:r>
              <a:rPr lang="en-US" sz="1200"/>
              <a:t>N/A – haven’t changed anything/nothing in particular</a:t>
            </a:r>
          </a:p>
          <a:p>
            <a:pPr marL="143510" lvl="1" indent="-143510">
              <a:spcAft>
                <a:spcPts val="0"/>
              </a:spcAft>
              <a:buClr>
                <a:srgbClr val="E73E97"/>
              </a:buClr>
            </a:pPr>
            <a:r>
              <a:rPr lang="en-US" sz="1200"/>
              <a:t>Prefer not to say</a:t>
            </a:r>
          </a:p>
          <a:p>
            <a:endParaRPr lang="en-US" sz="1200"/>
          </a:p>
          <a:p>
            <a:endParaRPr lang="en-GB">
              <a:highlight>
                <a:srgbClr val="FFFF00"/>
              </a:highlight>
            </a:endParaRPr>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13</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403337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specifically about any life changes you have made to cut back on costs/keep up with the rising cost of living, what impact have they had on the following areas of your life?</a:t>
            </a:r>
          </a:p>
          <a:p>
            <a:pPr marL="0" lvl="1" indent="0">
              <a:buClr>
                <a:srgbClr val="E73E97"/>
              </a:buClr>
              <a:buNone/>
            </a:pPr>
            <a:r>
              <a:rPr lang="en-US" sz="1400"/>
              <a:t>Respondents rated the following on the scale: ‘Very positive impact’; ‘Somewhat positive impact’; ‘Neither positive nor negative impact’; ‘Somewhat negative impact’; ‘Very negative impact’; ‘Not applicable’; ‘Prefer not to say’</a:t>
            </a:r>
          </a:p>
          <a:p>
            <a:pPr marL="143510" lvl="1" indent="-143510">
              <a:buClr>
                <a:srgbClr val="E73E97"/>
              </a:buClr>
            </a:pPr>
            <a:r>
              <a:rPr lang="en-US" sz="1400"/>
              <a:t>Your ability to work (e.g. your fitness levels)</a:t>
            </a:r>
          </a:p>
          <a:p>
            <a:pPr marL="143510" lvl="1" indent="-143510">
              <a:buClr>
                <a:srgbClr val="E73E97"/>
              </a:buClr>
            </a:pPr>
            <a:r>
              <a:rPr lang="en-US" sz="1400"/>
              <a:t>Your ability to care for others</a:t>
            </a:r>
          </a:p>
          <a:p>
            <a:pPr marL="143510" lvl="1" indent="-143510">
              <a:buClr>
                <a:srgbClr val="E73E97"/>
              </a:buClr>
            </a:pPr>
            <a:r>
              <a:rPr lang="en-US" sz="1400"/>
              <a:t>Your mental health (e.g. your level of stress and anxiety)</a:t>
            </a:r>
          </a:p>
          <a:p>
            <a:pPr marL="143510" lvl="1" indent="-143510">
              <a:buClr>
                <a:srgbClr val="E73E97"/>
              </a:buClr>
            </a:pPr>
            <a:r>
              <a:rPr lang="en-US" sz="1400"/>
              <a:t>Your ability to manage an existing long-term condition (e.g. diabetes)</a:t>
            </a:r>
          </a:p>
          <a:p>
            <a:pPr marL="143510" lvl="1" indent="-143510">
              <a:buClr>
                <a:srgbClr val="E73E97"/>
              </a:buClr>
            </a:pPr>
            <a:r>
              <a:rPr lang="en-US" sz="1400"/>
              <a:t>Your feelings of physical pain</a:t>
            </a:r>
          </a:p>
          <a:p>
            <a:pPr marL="143510" lvl="1" indent="-143510">
              <a:buClr>
                <a:srgbClr val="E73E97"/>
              </a:buClr>
            </a:pPr>
            <a:r>
              <a:rPr lang="en-US" sz="1400"/>
              <a:t>Your ability to maintain relationships with friends and family</a:t>
            </a:r>
          </a:p>
          <a:p>
            <a:pPr marL="143510" lvl="1" indent="-143510">
              <a:buClr>
                <a:srgbClr val="E73E97"/>
              </a:buClr>
            </a:pPr>
            <a:r>
              <a:rPr lang="en-US" sz="1400"/>
              <a:t>Prefer not to say</a:t>
            </a:r>
            <a:endParaRPr lang="en-GB" sz="2000">
              <a:highlight>
                <a:srgbClr val="FFFF00"/>
              </a:highlight>
            </a:endParaRPr>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14</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313840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8F8BE-429C-4AFE-817C-5F791FAB5E56}"/>
              </a:ext>
            </a:extLst>
          </p:cNvPr>
          <p:cNvSpPr>
            <a:spLocks noGrp="1"/>
          </p:cNvSpPr>
          <p:nvPr>
            <p:ph type="title"/>
          </p:nvPr>
        </p:nvSpPr>
        <p:spPr>
          <a:xfrm>
            <a:off x="457200" y="116632"/>
            <a:ext cx="8208000" cy="468000"/>
          </a:xfrm>
        </p:spPr>
        <p:txBody>
          <a:bodyPr/>
          <a:lstStyle/>
          <a:p>
            <a:r>
              <a:rPr lang="en-GB"/>
              <a:t>Questions</a:t>
            </a:r>
          </a:p>
        </p:txBody>
      </p:sp>
      <p:sp>
        <p:nvSpPr>
          <p:cNvPr id="3" name="Content Placeholder 2">
            <a:extLst>
              <a:ext uri="{FF2B5EF4-FFF2-40B4-BE49-F238E27FC236}">
                <a16:creationId xmlns:a16="http://schemas.microsoft.com/office/drawing/2014/main" id="{0095CD0E-9B04-444E-8F91-2F0840E3BC26}"/>
              </a:ext>
            </a:extLst>
          </p:cNvPr>
          <p:cNvSpPr>
            <a:spLocks noGrp="1"/>
          </p:cNvSpPr>
          <p:nvPr>
            <p:ph idx="1"/>
          </p:nvPr>
        </p:nvSpPr>
        <p:spPr>
          <a:xfrm>
            <a:off x="457200" y="836712"/>
            <a:ext cx="8208000" cy="4392000"/>
          </a:xfrm>
        </p:spPr>
        <p:txBody>
          <a:bodyPr/>
          <a:lstStyle/>
          <a:p>
            <a:pPr>
              <a:spcAft>
                <a:spcPts val="600"/>
              </a:spcAft>
            </a:pPr>
            <a:r>
              <a:rPr lang="en-US" sz="1600" b="1"/>
              <a:t>Thinking about your health, in the last two months, has your mental and physical health got better or worse?</a:t>
            </a:r>
          </a:p>
          <a:p>
            <a:pPr marL="0" lvl="1" indent="0">
              <a:buClr>
                <a:srgbClr val="E73E97"/>
              </a:buClr>
              <a:buNone/>
            </a:pPr>
            <a:r>
              <a:rPr lang="en-GB" sz="1400"/>
              <a:t>Respondents answered separately for physical and mental health, on the following scale.</a:t>
            </a:r>
          </a:p>
          <a:p>
            <a:pPr marL="143510" lvl="1" indent="-143510">
              <a:buClr>
                <a:srgbClr val="E73E97"/>
              </a:buClr>
            </a:pPr>
            <a:r>
              <a:rPr lang="en-US" sz="1400"/>
              <a:t>Got a lot worse</a:t>
            </a:r>
          </a:p>
          <a:p>
            <a:pPr marL="143510" lvl="1" indent="-143510">
              <a:buClr>
                <a:srgbClr val="E73E97"/>
              </a:buClr>
            </a:pPr>
            <a:r>
              <a:rPr lang="en-US" sz="1400"/>
              <a:t>Got a bit worse</a:t>
            </a:r>
          </a:p>
          <a:p>
            <a:pPr marL="143510" lvl="1" indent="-143510">
              <a:buClr>
                <a:srgbClr val="E73E97"/>
              </a:buClr>
            </a:pPr>
            <a:r>
              <a:rPr lang="en-US" sz="1400"/>
              <a:t>Neither got better nor worse (stayed the same)</a:t>
            </a:r>
          </a:p>
          <a:p>
            <a:pPr marL="143510" lvl="1" indent="-143510">
              <a:buClr>
                <a:srgbClr val="E73E97"/>
              </a:buClr>
            </a:pPr>
            <a:r>
              <a:rPr lang="en-US" sz="1400"/>
              <a:t>Got a bit better</a:t>
            </a:r>
          </a:p>
          <a:p>
            <a:pPr marL="143510" lvl="1" indent="-143510">
              <a:buClr>
                <a:srgbClr val="E73E97"/>
              </a:buClr>
            </a:pPr>
            <a:r>
              <a:rPr lang="en-US" sz="1400"/>
              <a:t>Got a lot better</a:t>
            </a:r>
          </a:p>
          <a:p>
            <a:pPr marL="143510" lvl="1" indent="-143510">
              <a:buClr>
                <a:srgbClr val="E73E97"/>
              </a:buClr>
            </a:pPr>
            <a:r>
              <a:rPr lang="en-US" sz="1400"/>
              <a:t>Prefer not to say</a:t>
            </a:r>
          </a:p>
          <a:p>
            <a:pPr marL="143510" lvl="1" indent="-143510">
              <a:buClr>
                <a:srgbClr val="E73E97"/>
              </a:buClr>
            </a:pPr>
            <a:endParaRPr lang="en-US" sz="1400"/>
          </a:p>
          <a:p>
            <a:pPr marL="0" lvl="1" indent="0">
              <a:buClr>
                <a:srgbClr val="E73E97"/>
              </a:buClr>
              <a:buNone/>
            </a:pPr>
            <a:r>
              <a:rPr lang="en-US" sz="1400"/>
              <a:t>*</a:t>
            </a:r>
            <a:r>
              <a:rPr lang="en-US" sz="1400" i="1"/>
              <a:t>All figures, unless otherwise stated, are from </a:t>
            </a:r>
            <a:r>
              <a:rPr lang="en-US" sz="1400" i="1" err="1"/>
              <a:t>OnePoll</a:t>
            </a:r>
            <a:r>
              <a:rPr lang="en-US" sz="1400" i="1"/>
              <a:t>. Total sample size was 2000 adults. Fieldwork was undertaken between 19 to 25 October 2022 and between 5 and 9 December.  The survey was carried out online. The figures are representative of all England adults (aged 18+). </a:t>
            </a:r>
            <a:endParaRPr lang="en-US" sz="1400"/>
          </a:p>
          <a:p>
            <a:pPr marL="0" lvl="1" indent="0">
              <a:buClr>
                <a:srgbClr val="E73E97"/>
              </a:buClr>
              <a:buNone/>
            </a:pPr>
            <a:endParaRPr lang="en-GB" sz="1400"/>
          </a:p>
        </p:txBody>
      </p:sp>
      <p:sp>
        <p:nvSpPr>
          <p:cNvPr id="4" name="Footer Placeholder 3">
            <a:extLst>
              <a:ext uri="{FF2B5EF4-FFF2-40B4-BE49-F238E27FC236}">
                <a16:creationId xmlns:a16="http://schemas.microsoft.com/office/drawing/2014/main" id="{2703E5BE-C734-4874-BCB3-4B82894B6A96}"/>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EC56F81-CCB3-423B-9397-9802A985FFE9}"/>
              </a:ext>
            </a:extLst>
          </p:cNvPr>
          <p:cNvSpPr>
            <a:spLocks noGrp="1"/>
          </p:cNvSpPr>
          <p:nvPr>
            <p:ph type="sldNum" sz="quarter" idx="12"/>
          </p:nvPr>
        </p:nvSpPr>
        <p:spPr/>
        <p:txBody>
          <a:bodyPr/>
          <a:lstStyle/>
          <a:p>
            <a:fld id="{9295DF58-4118-4551-8C61-1A7ED177FA2D}" type="slidenum">
              <a:rPr lang="en-GB" noProof="0" smtClean="0"/>
              <a:pPr/>
              <a:t>15</a:t>
            </a:fld>
            <a:endParaRPr lang="en-GB" noProof="0"/>
          </a:p>
        </p:txBody>
      </p:sp>
      <p:sp>
        <p:nvSpPr>
          <p:cNvPr id="6" name="Text Placeholder 5">
            <a:extLst>
              <a:ext uri="{FF2B5EF4-FFF2-40B4-BE49-F238E27FC236}">
                <a16:creationId xmlns:a16="http://schemas.microsoft.com/office/drawing/2014/main" id="{07159219-8C2D-436B-BC86-4EA7F2CAB8FB}"/>
              </a:ext>
            </a:extLst>
          </p:cNvPr>
          <p:cNvSpPr>
            <a:spLocks noGrp="1"/>
          </p:cNvSpPr>
          <p:nvPr>
            <p:ph type="body" sz="quarter" idx="13"/>
          </p:nvPr>
        </p:nvSpPr>
        <p:spPr>
          <a:xfrm>
            <a:off x="457200" y="548680"/>
            <a:ext cx="8143875" cy="285750"/>
          </a:xfrm>
        </p:spPr>
        <p:txBody>
          <a:bodyPr/>
          <a:lstStyle/>
          <a:p>
            <a:r>
              <a:rPr lang="en-GB"/>
              <a:t>Full details of the questions we asked to generate this data</a:t>
            </a:r>
          </a:p>
        </p:txBody>
      </p:sp>
    </p:spTree>
    <p:extLst>
      <p:ext uri="{BB962C8B-B14F-4D97-AF65-F5344CB8AC3E}">
        <p14:creationId xmlns:p14="http://schemas.microsoft.com/office/powerpoint/2010/main" val="69848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For more information</a:t>
            </a:r>
          </a:p>
          <a:p>
            <a:pPr lvl="1"/>
            <a:r>
              <a:rPr lang="en-GB" err="1"/>
              <a:t>Healthwatch</a:t>
            </a:r>
            <a:r>
              <a:rPr lang="en-GB"/>
              <a:t> England</a:t>
            </a:r>
            <a:br>
              <a:rPr lang="en-GB"/>
            </a:br>
            <a:r>
              <a:rPr lang="en-GB"/>
              <a:t>National Customer Service Centre</a:t>
            </a:r>
            <a:br>
              <a:rPr lang="en-GB"/>
            </a:br>
            <a:r>
              <a:rPr lang="en-GB" err="1"/>
              <a:t>Citygate</a:t>
            </a:r>
            <a:br>
              <a:rPr lang="en-GB"/>
            </a:br>
            <a:r>
              <a:rPr lang="en-GB" err="1"/>
              <a:t>Gallowgate</a:t>
            </a:r>
            <a:br>
              <a:rPr lang="en-GB"/>
            </a:br>
            <a:r>
              <a:rPr lang="en-GB"/>
              <a:t>Newcastle upon Tyne</a:t>
            </a:r>
            <a:br>
              <a:rPr lang="en-GB"/>
            </a:br>
            <a:r>
              <a:rPr lang="en-GB"/>
              <a:t>NE1 4PA</a:t>
            </a:r>
          </a:p>
          <a:p>
            <a:pPr lvl="2">
              <a:spcAft>
                <a:spcPts val="600"/>
              </a:spcAft>
            </a:pPr>
            <a:r>
              <a:rPr lang="en-GB" err="1"/>
              <a:t>www.healthwatch.co.uk</a:t>
            </a:r>
            <a:endParaRPr lang="en-GB"/>
          </a:p>
          <a:p>
            <a:pPr lvl="2">
              <a:spcAft>
                <a:spcPts val="600"/>
              </a:spcAft>
            </a:pPr>
            <a:r>
              <a:rPr lang="en-GB"/>
              <a:t>t: 03000 683 000</a:t>
            </a:r>
          </a:p>
          <a:p>
            <a:pPr lvl="2">
              <a:spcAft>
                <a:spcPts val="600"/>
              </a:spcAft>
            </a:pPr>
            <a:r>
              <a:rPr lang="en-GB"/>
              <a:t>e: </a:t>
            </a:r>
            <a:r>
              <a:rPr lang="en-GB" err="1"/>
              <a:t>enquiries@healthwatch.co.uk</a:t>
            </a:r>
            <a:endParaRPr lang="en-GB"/>
          </a:p>
          <a:p>
            <a:pPr lvl="2">
              <a:spcAft>
                <a:spcPts val="600"/>
              </a:spcAft>
              <a:tabLst>
                <a:tab pos="216000" algn="l"/>
              </a:tabLst>
            </a:pPr>
            <a:r>
              <a:rPr lang="en-GB"/>
              <a:t>	@</a:t>
            </a:r>
            <a:r>
              <a:rPr lang="en-GB" err="1"/>
              <a:t>HealthwatchE</a:t>
            </a:r>
            <a:endParaRPr lang="en-GB"/>
          </a:p>
          <a:p>
            <a:pPr lvl="2">
              <a:spcAft>
                <a:spcPts val="600"/>
              </a:spcAft>
            </a:pPr>
            <a:r>
              <a:rPr lang="en-GB"/>
              <a:t>	</a:t>
            </a:r>
            <a:r>
              <a:rPr lang="en-GB" err="1"/>
              <a:t>Facebook.com/HealthwatchE</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57533"/>
            <a:ext cx="8208000" cy="3927651"/>
          </a:xfrm>
        </p:spPr>
        <p:txBody>
          <a:bodyPr/>
          <a:lstStyle/>
          <a:p>
            <a:r>
              <a:rPr lang="en-GB" sz="1600"/>
              <a:t>Over the last year, </a:t>
            </a:r>
            <a:r>
              <a:rPr lang="en-GB" sz="1600" u="sng">
                <a:solidFill>
                  <a:srgbClr val="A81563"/>
                </a:solidFill>
              </a:rPr>
              <a:t>m</a:t>
            </a:r>
            <a:r>
              <a:rPr lang="en-GB" sz="1600" u="sng">
                <a:solidFill>
                  <a:srgbClr val="A81563"/>
                </a:solidFill>
                <a:hlinkClick r:id="rId2">
                  <a:extLst>
                    <a:ext uri="{A12FA001-AC4F-418D-AE19-62706E023703}">
                      <ahyp:hlinkClr xmlns:ahyp="http://schemas.microsoft.com/office/drawing/2018/hyperlinkcolor" val="tx"/>
                    </a:ext>
                  </a:extLst>
                </a:hlinkClick>
              </a:rPr>
              <a:t>any charities and campaign groups</a:t>
            </a:r>
            <a:r>
              <a:rPr lang="en-GB" sz="1600"/>
              <a:t> have warned that millions of people are struggling with the cost of living crisis. </a:t>
            </a:r>
          </a:p>
          <a:p>
            <a:r>
              <a:rPr lang="en-GB" sz="1600"/>
              <a:t>We have heard from our Healthwatch network about the impact the rising cost of living is having on people.</a:t>
            </a:r>
          </a:p>
          <a:p>
            <a:r>
              <a:rPr lang="en-GB" sz="1600"/>
              <a:t>To understand the scale and nature of this impact, especially the effect on people’s health and their use of health and care services, we commissioned a nationally representative (of England) poll.</a:t>
            </a:r>
          </a:p>
          <a:p>
            <a:r>
              <a:rPr lang="en-GB" sz="1600"/>
              <a:t>We are running this poll in four waves across winter to track the changing impact of the rising cost of living over time. We will use the findings to help inform health and care decision-makers about the steps they may need to take to improve support for people.</a:t>
            </a:r>
          </a:p>
          <a:p>
            <a:r>
              <a:rPr lang="en-GB" sz="1600"/>
              <a:t>Our research is principally focussed on finding out the following:</a:t>
            </a:r>
          </a:p>
          <a:p>
            <a:pPr lvl="1"/>
            <a:r>
              <a:rPr lang="en-GB" sz="1600"/>
              <a:t>What impacts do people anticipate the rising cost of living having on them;</a:t>
            </a:r>
          </a:p>
          <a:p>
            <a:pPr lvl="1"/>
            <a:r>
              <a:rPr lang="en-GB" sz="1600"/>
              <a:t>What impacts are people already experiencing, including how they are changing their behaviour to cope with the rising cost of living; and</a:t>
            </a:r>
          </a:p>
          <a:p>
            <a:pPr lvl="1"/>
            <a:r>
              <a:rPr lang="en-GB" sz="1600"/>
              <a:t>If, and how, the rising cost of living affects how people interact with health and care services.</a:t>
            </a:r>
          </a:p>
        </p:txBody>
      </p:sp>
      <p:sp>
        <p:nvSpPr>
          <p:cNvPr id="17" name="Footer Placeholder 16"/>
          <p:cNvSpPr>
            <a:spLocks noGrp="1"/>
          </p:cNvSpPr>
          <p:nvPr>
            <p:ph type="ftr" sz="quarter" idx="11"/>
          </p:nvPr>
        </p:nvSpPr>
        <p:spPr/>
        <p:txBody>
          <a:bodyPr/>
          <a:lstStyle/>
          <a:p>
            <a:r>
              <a:rPr lang="en-GB" noProof="0"/>
              <a:t>Health and the cost of living January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a:p>
        </p:txBody>
      </p:sp>
      <p:sp>
        <p:nvSpPr>
          <p:cNvPr id="7" name="Title 6"/>
          <p:cNvSpPr>
            <a:spLocks noGrp="1"/>
          </p:cNvSpPr>
          <p:nvPr>
            <p:ph type="title"/>
          </p:nvPr>
        </p:nvSpPr>
        <p:spPr>
          <a:xfrm>
            <a:off x="457200" y="512728"/>
            <a:ext cx="8208000" cy="468000"/>
          </a:xfrm>
        </p:spPr>
        <p:txBody>
          <a:bodyPr/>
          <a:lstStyle/>
          <a:p>
            <a:r>
              <a:rPr lang="en-GB"/>
              <a:t>Context</a:t>
            </a:r>
          </a:p>
        </p:txBody>
      </p:sp>
    </p:spTree>
    <p:extLst>
      <p:ext uri="{BB962C8B-B14F-4D97-AF65-F5344CB8AC3E}">
        <p14:creationId xmlns:p14="http://schemas.microsoft.com/office/powerpoint/2010/main" val="272578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57533"/>
            <a:ext cx="8208000" cy="3927651"/>
          </a:xfrm>
        </p:spPr>
        <p:txBody>
          <a:bodyPr/>
          <a:lstStyle/>
          <a:p>
            <a:r>
              <a:rPr lang="en-GB" sz="1600"/>
              <a:t>When will the polling take place?</a:t>
            </a:r>
          </a:p>
          <a:p>
            <a:pPr lvl="1"/>
            <a:r>
              <a:rPr lang="en-GB" sz="1600"/>
              <a:t>Wave 1 ran 19 to 25 October</a:t>
            </a:r>
          </a:p>
          <a:p>
            <a:pPr lvl="1"/>
            <a:r>
              <a:rPr lang="en-GB" sz="1600"/>
              <a:t>Wave 2 ran 5 to 9 December</a:t>
            </a:r>
          </a:p>
          <a:p>
            <a:pPr lvl="1"/>
            <a:r>
              <a:rPr lang="en-GB" sz="1600"/>
              <a:t>Wave 3 will run in late January</a:t>
            </a:r>
          </a:p>
          <a:p>
            <a:pPr lvl="1"/>
            <a:r>
              <a:rPr lang="en-GB" sz="1600"/>
              <a:t>Wave 4 will run in early March</a:t>
            </a:r>
          </a:p>
        </p:txBody>
      </p:sp>
      <p:sp>
        <p:nvSpPr>
          <p:cNvPr id="17" name="Footer Placeholder 16"/>
          <p:cNvSpPr>
            <a:spLocks noGrp="1"/>
          </p:cNvSpPr>
          <p:nvPr>
            <p:ph type="ftr" sz="quarter" idx="11"/>
          </p:nvPr>
        </p:nvSpPr>
        <p:spPr/>
        <p:txBody>
          <a:bodyPr/>
          <a:lstStyle/>
          <a:p>
            <a:r>
              <a:rPr lang="en-GB"/>
              <a:t>Health and the cost of living January 2023</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a:t>
            </a:fld>
            <a:endParaRPr lang="en-GB" noProof="0"/>
          </a:p>
        </p:txBody>
      </p:sp>
      <p:sp>
        <p:nvSpPr>
          <p:cNvPr id="7" name="Title 6"/>
          <p:cNvSpPr>
            <a:spLocks noGrp="1"/>
          </p:cNvSpPr>
          <p:nvPr>
            <p:ph type="title"/>
          </p:nvPr>
        </p:nvSpPr>
        <p:spPr>
          <a:xfrm>
            <a:off x="457200" y="512728"/>
            <a:ext cx="8208000" cy="468000"/>
          </a:xfrm>
        </p:spPr>
        <p:txBody>
          <a:bodyPr/>
          <a:lstStyle/>
          <a:p>
            <a:r>
              <a:rPr lang="en-GB"/>
              <a:t>Next steps</a:t>
            </a:r>
          </a:p>
        </p:txBody>
      </p:sp>
    </p:spTree>
    <p:extLst>
      <p:ext uri="{BB962C8B-B14F-4D97-AF65-F5344CB8AC3E}">
        <p14:creationId xmlns:p14="http://schemas.microsoft.com/office/powerpoint/2010/main" val="58747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260648"/>
            <a:ext cx="8208000" cy="468000"/>
          </a:xfrm>
        </p:spPr>
        <p:txBody>
          <a:bodyPr/>
          <a:lstStyle/>
          <a:p>
            <a:r>
              <a:rPr lang="en-GB"/>
              <a:t>What impact has there been on the use of health and care services?</a:t>
            </a:r>
          </a:p>
        </p:txBody>
      </p:sp>
      <p:sp>
        <p:nvSpPr>
          <p:cNvPr id="3" name="Content Placeholder 2">
            <a:extLst>
              <a:ext uri="{FF2B5EF4-FFF2-40B4-BE49-F238E27FC236}">
                <a16:creationId xmlns:a16="http://schemas.microsoft.com/office/drawing/2014/main" id="{AFB2AFBB-13BA-4CD3-A91E-99123EA71817}"/>
              </a:ext>
            </a:extLst>
          </p:cNvPr>
          <p:cNvSpPr>
            <a:spLocks noGrp="1"/>
          </p:cNvSpPr>
          <p:nvPr>
            <p:ph idx="1"/>
          </p:nvPr>
        </p:nvSpPr>
        <p:spPr>
          <a:xfrm>
            <a:off x="454289" y="1268760"/>
            <a:ext cx="8208000" cy="2200049"/>
          </a:xfrm>
        </p:spPr>
        <p:txBody>
          <a:bodyPr/>
          <a:lstStyle/>
          <a:p>
            <a:r>
              <a:rPr lang="en-GB" sz="1450" b="1"/>
              <a:t>We asked people</a:t>
            </a:r>
            <a:r>
              <a:rPr lang="en-GB" sz="1450"/>
              <a:t>: </a:t>
            </a:r>
            <a:r>
              <a:rPr lang="en-US" sz="1450"/>
              <a:t>‘Thinking now specifically about your use of health and care services. Over the last month have you done any of the following?’</a:t>
            </a:r>
          </a:p>
          <a:p>
            <a:r>
              <a:rPr lang="en-US" sz="1450"/>
              <a:t>Our polls show that the numbers of people changing their use of health and care services increased between October and December</a:t>
            </a:r>
            <a:endParaRPr lang="en-GB" sz="1450"/>
          </a:p>
          <a:p>
            <a:pPr lvl="1">
              <a:spcAft>
                <a:spcPts val="600"/>
              </a:spcAft>
            </a:pPr>
            <a:r>
              <a:rPr lang="en-GB" sz="1450"/>
              <a:t>In December, 11% of respondents said they had avoided attending an NHS appointment because they couldn’t afford to travel to it, up from 6% in October.</a:t>
            </a:r>
          </a:p>
          <a:p>
            <a:pPr lvl="1">
              <a:spcAft>
                <a:spcPts val="600"/>
              </a:spcAft>
            </a:pPr>
            <a:r>
              <a:rPr lang="en-GB" sz="1450"/>
              <a:t>15% said they have avoided going to the dentist because of the cost of check-ups/treatment, up from 12% in October.</a:t>
            </a:r>
          </a:p>
          <a:p>
            <a:pPr lvl="1">
              <a:spcAft>
                <a:spcPts val="600"/>
              </a:spcAft>
            </a:pPr>
            <a:r>
              <a:rPr lang="en-GB" sz="1450"/>
              <a:t>11% said they have avoided booking an NHS appointment because they couldn’t afford the associated costs (e.g., access to the internet or the cost of the phone call to book), up from 7% in October.</a:t>
            </a:r>
          </a:p>
          <a:p>
            <a:pPr lvl="1">
              <a:spcAft>
                <a:spcPts val="600"/>
              </a:spcAft>
            </a:pPr>
            <a:r>
              <a:rPr lang="en-GB" sz="1450"/>
              <a:t>10% said they have avoided buying over the counter medication they normally rely on, up from 7% in October</a:t>
            </a:r>
          </a:p>
          <a:p>
            <a:pPr lvl="1">
              <a:spcAft>
                <a:spcPts val="600"/>
              </a:spcAft>
            </a:pPr>
            <a:r>
              <a:rPr lang="en-GB" sz="1450"/>
              <a:t>Finally, in December 10% of respondents said they have avoided taking up one or more NHS prescriptions because of the cost, up from 6% in October.</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4</a:t>
            </a:fld>
            <a:endParaRPr lang="en-GB" noProof="0"/>
          </a:p>
        </p:txBody>
      </p:sp>
    </p:spTree>
    <p:extLst>
      <p:ext uri="{BB962C8B-B14F-4D97-AF65-F5344CB8AC3E}">
        <p14:creationId xmlns:p14="http://schemas.microsoft.com/office/powerpoint/2010/main" val="174295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260648"/>
            <a:ext cx="8208000" cy="468000"/>
          </a:xfrm>
        </p:spPr>
        <p:txBody>
          <a:bodyPr/>
          <a:lstStyle/>
          <a:p>
            <a:r>
              <a:rPr lang="en-GB"/>
              <a:t>What impact has there been on the use of health and care services?</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5</a:t>
            </a:fld>
            <a:endParaRPr lang="en-GB" noProof="0"/>
          </a:p>
        </p:txBody>
      </p:sp>
      <p:graphicFrame>
        <p:nvGraphicFramePr>
          <p:cNvPr id="6" name="Chart 5">
            <a:extLst>
              <a:ext uri="{FF2B5EF4-FFF2-40B4-BE49-F238E27FC236}">
                <a16:creationId xmlns:a16="http://schemas.microsoft.com/office/drawing/2014/main" id="{32C69256-E03A-443F-A82B-087988409887}"/>
              </a:ext>
            </a:extLst>
          </p:cNvPr>
          <p:cNvGraphicFramePr/>
          <p:nvPr>
            <p:extLst>
              <p:ext uri="{D42A27DB-BD31-4B8C-83A1-F6EECF244321}">
                <p14:modId xmlns:p14="http://schemas.microsoft.com/office/powerpoint/2010/main" val="1106179849"/>
              </p:ext>
            </p:extLst>
          </p:nvPr>
        </p:nvGraphicFramePr>
        <p:xfrm>
          <a:off x="457200" y="1340769"/>
          <a:ext cx="820800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787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changes are people making to cope with the rising cost of living?</a:t>
            </a:r>
          </a:p>
        </p:txBody>
      </p:sp>
      <p:sp>
        <p:nvSpPr>
          <p:cNvPr id="3" name="Content Placeholder 2">
            <a:extLst>
              <a:ext uri="{FF2B5EF4-FFF2-40B4-BE49-F238E27FC236}">
                <a16:creationId xmlns:a16="http://schemas.microsoft.com/office/drawing/2014/main" id="{AFB2AFBB-13BA-4CD3-A91E-99123EA71817}"/>
              </a:ext>
            </a:extLst>
          </p:cNvPr>
          <p:cNvSpPr>
            <a:spLocks noGrp="1"/>
          </p:cNvSpPr>
          <p:nvPr>
            <p:ph idx="1"/>
          </p:nvPr>
        </p:nvSpPr>
        <p:spPr>
          <a:xfrm>
            <a:off x="454289" y="1602897"/>
            <a:ext cx="8208000" cy="601967"/>
          </a:xfrm>
        </p:spPr>
        <p:txBody>
          <a:bodyPr/>
          <a:lstStyle/>
          <a:p>
            <a:r>
              <a:rPr lang="en-GB" sz="1600" b="1"/>
              <a:t>We asked people</a:t>
            </a:r>
            <a:r>
              <a:rPr lang="en-GB" sz="1600"/>
              <a:t>: ‘</a:t>
            </a:r>
            <a:r>
              <a:rPr lang="en-US" sz="1600"/>
              <a:t>Thinking about the current rising cost of living, how, if at all, have you changed anything in the way you live your life in order to cut back on spending?’</a:t>
            </a:r>
            <a:endParaRPr lang="en-GB" sz="1600"/>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6</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2204864"/>
            <a:ext cx="8208000" cy="2919004"/>
          </a:xfrm>
          <a:prstGeom prst="rect">
            <a:avLst/>
          </a:prstGeom>
          <a:noFill/>
        </p:spPr>
        <p:txBody>
          <a:bodyPr wrap="square" numCol="1" rtlCol="0">
            <a:spAutoFit/>
          </a:bodyPr>
          <a:lstStyle/>
          <a:p>
            <a:pPr>
              <a:spcAft>
                <a:spcPts val="600"/>
              </a:spcAft>
            </a:pPr>
            <a:r>
              <a:rPr lang="en-GB" sz="1600" b="1">
                <a:solidFill>
                  <a:schemeClr val="accent1"/>
                </a:solidFill>
              </a:rPr>
              <a:t>Energy use</a:t>
            </a:r>
            <a:r>
              <a:rPr lang="en-GB" sz="1600"/>
              <a:t>: many people are trying to adapt to increased energy bills.</a:t>
            </a:r>
          </a:p>
          <a:p>
            <a:pPr marL="144000" lvl="1" indent="-144000">
              <a:lnSpc>
                <a:spcPts val="2000"/>
              </a:lnSpc>
              <a:spcAft>
                <a:spcPts val="1200"/>
              </a:spcAft>
              <a:buClr>
                <a:srgbClr val="E73E97"/>
              </a:buClr>
              <a:buSzPct val="100000"/>
              <a:buFont typeface="Arial" pitchFamily="34" charset="0"/>
              <a:buChar char="•"/>
            </a:pPr>
            <a:r>
              <a:rPr lang="en-GB" sz="1600">
                <a:solidFill>
                  <a:srgbClr val="004C6B"/>
                </a:solidFill>
              </a:rPr>
              <a:t>In December, 37% said they have not turned on the heating when they usually would, consistent with the figure of 36% in October</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There is a clear gender divide. 33% of male respondents said they had not turned on the heating when they usually would, compared to 42% of female respondents.</a:t>
            </a:r>
          </a:p>
          <a:p>
            <a:pPr marL="144000" lvl="1" indent="-144000">
              <a:lnSpc>
                <a:spcPts val="2000"/>
              </a:lnSpc>
              <a:spcAft>
                <a:spcPts val="1200"/>
              </a:spcAft>
              <a:buClr>
                <a:srgbClr val="E73E97"/>
              </a:buClr>
              <a:buSzPct val="100000"/>
              <a:buFont typeface="Arial" pitchFamily="34" charset="0"/>
              <a:buChar char="•"/>
            </a:pPr>
            <a:r>
              <a:rPr lang="en-GB" sz="1600">
                <a:solidFill>
                  <a:srgbClr val="004C6B"/>
                </a:solidFill>
              </a:rPr>
              <a:t>In December, 29% of respondents said they have turned off or avoided using essential appliances to save energy costs, up 3% since October.</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Again, there is a clear gender difference. 25% of male respondents said they have done this, compared to 33% of female respondents.</a:t>
            </a:r>
            <a:endParaRPr lang="en-GB" sz="1600"/>
          </a:p>
        </p:txBody>
      </p:sp>
    </p:spTree>
    <p:extLst>
      <p:ext uri="{BB962C8B-B14F-4D97-AF65-F5344CB8AC3E}">
        <p14:creationId xmlns:p14="http://schemas.microsoft.com/office/powerpoint/2010/main" val="190012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changes are people making to cope with the rising cost of living?</a:t>
            </a:r>
          </a:p>
        </p:txBody>
      </p:sp>
      <p:sp>
        <p:nvSpPr>
          <p:cNvPr id="3" name="Content Placeholder 2">
            <a:extLst>
              <a:ext uri="{FF2B5EF4-FFF2-40B4-BE49-F238E27FC236}">
                <a16:creationId xmlns:a16="http://schemas.microsoft.com/office/drawing/2014/main" id="{AFB2AFBB-13BA-4CD3-A91E-99123EA71817}"/>
              </a:ext>
            </a:extLst>
          </p:cNvPr>
          <p:cNvSpPr>
            <a:spLocks noGrp="1"/>
          </p:cNvSpPr>
          <p:nvPr>
            <p:ph idx="1"/>
          </p:nvPr>
        </p:nvSpPr>
        <p:spPr>
          <a:xfrm>
            <a:off x="454289" y="1602897"/>
            <a:ext cx="8208000" cy="601967"/>
          </a:xfrm>
        </p:spPr>
        <p:txBody>
          <a:bodyPr/>
          <a:lstStyle/>
          <a:p>
            <a:r>
              <a:rPr lang="en-GB" sz="1600" b="1"/>
              <a:t>We asked people</a:t>
            </a:r>
            <a:r>
              <a:rPr lang="en-GB" sz="1600"/>
              <a:t>: ‘</a:t>
            </a:r>
            <a:r>
              <a:rPr lang="en-US" sz="1600"/>
              <a:t>Thinking about the current rising cost of living, how, if at all, have you changed anything in the way you live your life in order to cut back on spending?’</a:t>
            </a:r>
            <a:endParaRPr lang="en-GB" sz="1600"/>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7</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2150561"/>
            <a:ext cx="8208000" cy="4662815"/>
          </a:xfrm>
          <a:prstGeom prst="rect">
            <a:avLst/>
          </a:prstGeom>
          <a:noFill/>
        </p:spPr>
        <p:txBody>
          <a:bodyPr wrap="square" lIns="91440" tIns="45720" rIns="91440" bIns="45720" numCol="1" rtlCol="0" anchor="t">
            <a:spAutoFit/>
          </a:bodyPr>
          <a:lstStyle/>
          <a:p>
            <a:pPr>
              <a:spcAft>
                <a:spcPts val="600"/>
              </a:spcAft>
            </a:pPr>
            <a:r>
              <a:rPr lang="en-GB" sz="1600" b="1">
                <a:solidFill>
                  <a:schemeClr val="accent1"/>
                </a:solidFill>
              </a:rPr>
              <a:t>Food</a:t>
            </a:r>
            <a:r>
              <a:rPr lang="en-GB" sz="1600"/>
              <a:t>: people are taking tough decisions on food.</a:t>
            </a:r>
          </a:p>
          <a:p>
            <a:pPr marL="143510" lvl="1" indent="-143510">
              <a:lnSpc>
                <a:spcPts val="2000"/>
              </a:lnSpc>
              <a:spcAft>
                <a:spcPts val="1200"/>
              </a:spcAft>
              <a:buClr>
                <a:srgbClr val="E73E97"/>
              </a:buClr>
              <a:buSzPct val="100000"/>
              <a:buFont typeface="Arial" pitchFamily="34" charset="0"/>
              <a:buChar char="•"/>
            </a:pPr>
            <a:r>
              <a:rPr lang="en-GB" sz="1600">
                <a:solidFill>
                  <a:srgbClr val="004C6B"/>
                </a:solidFill>
              </a:rPr>
              <a:t>In December, 24% said they have bought less food because of the increased cost of it, up from 20% in October. </a:t>
            </a:r>
            <a:endParaRPr lang="en-GB" sz="1600">
              <a:solidFill>
                <a:srgbClr val="004C6B"/>
              </a:solidFill>
              <a:cs typeface="Poppins"/>
            </a:endParaRPr>
          </a:p>
          <a:p>
            <a:pPr marL="600710" lvl="2" indent="-143510">
              <a:lnSpc>
                <a:spcPts val="2000"/>
              </a:lnSpc>
              <a:spcAft>
                <a:spcPts val="1200"/>
              </a:spcAft>
              <a:buClr>
                <a:srgbClr val="E73E97"/>
              </a:buClr>
              <a:buSzPct val="100000"/>
              <a:buFont typeface="Arial" pitchFamily="34" charset="0"/>
              <a:buChar char="•"/>
            </a:pPr>
            <a:r>
              <a:rPr lang="en-GB" sz="1600">
                <a:solidFill>
                  <a:srgbClr val="004C6B"/>
                </a:solidFill>
              </a:rPr>
              <a:t>More women are doing this than men. 27% of female respondents said they had done this, compared to 20% of male respondents.</a:t>
            </a:r>
            <a:endParaRPr lang="en-GB" sz="1600">
              <a:solidFill>
                <a:srgbClr val="004C6B"/>
              </a:solidFill>
              <a:cs typeface="Poppins"/>
            </a:endParaRPr>
          </a:p>
          <a:p>
            <a:pPr marL="143510" lvl="1" indent="-143510">
              <a:lnSpc>
                <a:spcPts val="2000"/>
              </a:lnSpc>
              <a:spcAft>
                <a:spcPts val="1200"/>
              </a:spcAft>
              <a:buClr>
                <a:srgbClr val="E73E97"/>
              </a:buClr>
              <a:buSzPct val="100000"/>
              <a:buFont typeface="Arial" pitchFamily="34" charset="0"/>
              <a:buChar char="•"/>
            </a:pPr>
            <a:r>
              <a:rPr lang="en-GB" sz="1600">
                <a:solidFill>
                  <a:srgbClr val="004C6B"/>
                </a:solidFill>
              </a:rPr>
              <a:t>In December, 17% said they have bought less healthy food than they would usually, because of the cost of food, up from 14% in October.</a:t>
            </a:r>
            <a:endParaRPr lang="en-GB" sz="1600">
              <a:solidFill>
                <a:srgbClr val="004C6B"/>
              </a:solidFill>
              <a:cs typeface="Poppins"/>
            </a:endParaRPr>
          </a:p>
          <a:p>
            <a:pPr marL="600710" lvl="2" indent="-143510">
              <a:lnSpc>
                <a:spcPts val="2000"/>
              </a:lnSpc>
              <a:spcAft>
                <a:spcPts val="1200"/>
              </a:spcAft>
              <a:buClr>
                <a:srgbClr val="E73E97"/>
              </a:buClr>
              <a:buSzPct val="100000"/>
              <a:buFont typeface="Arial" pitchFamily="34" charset="0"/>
              <a:buChar char="•"/>
            </a:pPr>
            <a:r>
              <a:rPr lang="en-GB" sz="1600">
                <a:solidFill>
                  <a:srgbClr val="004C6B"/>
                </a:solidFill>
              </a:rPr>
              <a:t>Slightly more female respondents, 18%, reported doing this than male respondents, 15%.</a:t>
            </a:r>
            <a:endParaRPr lang="en-GB" sz="1600">
              <a:solidFill>
                <a:srgbClr val="004C6B"/>
              </a:solidFill>
              <a:cs typeface="Poppins"/>
            </a:endParaRPr>
          </a:p>
          <a:p>
            <a:pPr marL="143510" lvl="1" indent="-143510">
              <a:lnSpc>
                <a:spcPts val="2000"/>
              </a:lnSpc>
              <a:spcAft>
                <a:spcPts val="1200"/>
              </a:spcAft>
              <a:buClr>
                <a:srgbClr val="E73E97"/>
              </a:buClr>
              <a:buSzPct val="100000"/>
              <a:buFont typeface="Arial" pitchFamily="34" charset="0"/>
              <a:buChar char="•"/>
            </a:pPr>
            <a:r>
              <a:rPr lang="en-GB" sz="1600">
                <a:solidFill>
                  <a:srgbClr val="004C6B"/>
                </a:solidFill>
              </a:rPr>
              <a:t>In December, 15% said they have skipped meals because of the increased cost of food, up from 9% in October.</a:t>
            </a:r>
            <a:endParaRPr lang="en-GB" sz="1600">
              <a:solidFill>
                <a:srgbClr val="004C6B"/>
              </a:solidFill>
              <a:cs typeface="Poppins"/>
            </a:endParaRPr>
          </a:p>
          <a:p>
            <a:pPr marL="600710" lvl="2" indent="-143510">
              <a:lnSpc>
                <a:spcPts val="2000"/>
              </a:lnSpc>
              <a:spcAft>
                <a:spcPts val="1200"/>
              </a:spcAft>
              <a:buClr>
                <a:srgbClr val="E73E97"/>
              </a:buClr>
              <a:buSzPct val="100000"/>
              <a:buFont typeface="Arial" pitchFamily="34" charset="0"/>
              <a:buChar char="•"/>
            </a:pPr>
            <a:r>
              <a:rPr lang="en-GB" sz="1600">
                <a:solidFill>
                  <a:srgbClr val="004C6B"/>
                </a:solidFill>
              </a:rPr>
              <a:t>The figures for female and male respondents are similar, at 14% and 15% respectively.</a:t>
            </a:r>
            <a:endParaRPr lang="en-GB" sz="1600">
              <a:cs typeface="Poppins"/>
            </a:endParaRPr>
          </a:p>
          <a:p>
            <a:endParaRPr lang="en-GB" sz="1600"/>
          </a:p>
        </p:txBody>
      </p:sp>
    </p:spTree>
    <p:extLst>
      <p:ext uri="{BB962C8B-B14F-4D97-AF65-F5344CB8AC3E}">
        <p14:creationId xmlns:p14="http://schemas.microsoft.com/office/powerpoint/2010/main" val="306566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are the impacts of the changes people are making?</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8</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1502008"/>
            <a:ext cx="8208000" cy="4011355"/>
          </a:xfrm>
          <a:prstGeom prst="rect">
            <a:avLst/>
          </a:prstGeom>
          <a:noFill/>
        </p:spPr>
        <p:txBody>
          <a:bodyPr wrap="square" numCol="1" rtlCol="0">
            <a:spAutoFit/>
          </a:bodyPr>
          <a:lstStyle/>
          <a:p>
            <a:pPr marL="0" lvl="1">
              <a:lnSpc>
                <a:spcPts val="2000"/>
              </a:lnSpc>
              <a:spcAft>
                <a:spcPts val="1200"/>
              </a:spcAft>
              <a:buClr>
                <a:srgbClr val="E73E97"/>
              </a:buClr>
              <a:buSzPct val="100000"/>
            </a:pPr>
            <a:r>
              <a:rPr lang="en-GB" sz="1600" b="1">
                <a:solidFill>
                  <a:srgbClr val="004C6B"/>
                </a:solidFill>
              </a:rPr>
              <a:t>We asked people</a:t>
            </a:r>
            <a:r>
              <a:rPr lang="en-GB" sz="1600">
                <a:solidFill>
                  <a:srgbClr val="004C6B"/>
                </a:solidFill>
              </a:rPr>
              <a:t>: ‘</a:t>
            </a:r>
            <a:r>
              <a:rPr lang="en-US" sz="1600">
                <a:solidFill>
                  <a:srgbClr val="004C6B"/>
                </a:solidFill>
              </a:rPr>
              <a:t>Thinking specifically about any life changes you have made to cut back on costs/keep up with the rising cost of living, what impact have they had on the following areas of your life?’.</a:t>
            </a:r>
          </a:p>
          <a:p>
            <a:pPr marL="144000" lvl="1" indent="-144000">
              <a:lnSpc>
                <a:spcPts val="2000"/>
              </a:lnSpc>
              <a:spcAft>
                <a:spcPts val="1200"/>
              </a:spcAft>
              <a:buClr>
                <a:srgbClr val="E73E97"/>
              </a:buClr>
              <a:buSzPct val="100000"/>
              <a:buFont typeface="Arial" pitchFamily="34" charset="0"/>
              <a:buChar char="•"/>
            </a:pPr>
            <a:r>
              <a:rPr lang="en-US" sz="1600">
                <a:solidFill>
                  <a:srgbClr val="004C6B"/>
                </a:solidFill>
              </a:rPr>
              <a:t>In December, 39% of respondents said the changes they have made have negatively impacted their mental health. This is consistent with October, when the figure was 40%.</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Within that figure, there has been some change. In October 11% said the impact on their mental health had been ‘very negative’, in December this increased to 13%.</a:t>
            </a:r>
          </a:p>
          <a:p>
            <a:pPr marL="601200" lvl="2" indent="-144000">
              <a:lnSpc>
                <a:spcPts val="2000"/>
              </a:lnSpc>
              <a:spcAft>
                <a:spcPts val="1200"/>
              </a:spcAft>
              <a:buClr>
                <a:srgbClr val="E73E97"/>
              </a:buClr>
              <a:buSzPct val="100000"/>
              <a:buFont typeface="Arial" pitchFamily="34" charset="0"/>
              <a:buChar char="•"/>
            </a:pPr>
            <a:r>
              <a:rPr lang="en-GB" sz="1600">
                <a:solidFill>
                  <a:srgbClr val="004C6B"/>
                </a:solidFill>
              </a:rPr>
              <a:t>There is also a clear gender difference. In December 35% of male respondents said the changes they have made have had a negative impact on their mental health, noticeably lower than figure of 43% for female respondents.</a:t>
            </a:r>
          </a:p>
          <a:p>
            <a:r>
              <a:rPr lang="en-GB" sz="1600"/>
              <a:t>You can see the other areas of life we asked about in the final slide. These did not show such a clear picture as mental health. We will track if this changes over time.</a:t>
            </a:r>
          </a:p>
          <a:p>
            <a:endParaRPr lang="en-GB" sz="1600"/>
          </a:p>
        </p:txBody>
      </p:sp>
    </p:spTree>
    <p:extLst>
      <p:ext uri="{BB962C8B-B14F-4D97-AF65-F5344CB8AC3E}">
        <p14:creationId xmlns:p14="http://schemas.microsoft.com/office/powerpoint/2010/main" val="54555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7F7-28C0-4F1E-8028-DEFCA601E6BC}"/>
              </a:ext>
            </a:extLst>
          </p:cNvPr>
          <p:cNvSpPr>
            <a:spLocks noGrp="1"/>
          </p:cNvSpPr>
          <p:nvPr>
            <p:ph type="title"/>
          </p:nvPr>
        </p:nvSpPr>
        <p:spPr>
          <a:xfrm>
            <a:off x="457200" y="440720"/>
            <a:ext cx="8208000" cy="468000"/>
          </a:xfrm>
        </p:spPr>
        <p:txBody>
          <a:bodyPr/>
          <a:lstStyle/>
          <a:p>
            <a:r>
              <a:rPr lang="en-GB"/>
              <a:t>What health impacts have there been from the rising cost of living?</a:t>
            </a:r>
          </a:p>
        </p:txBody>
      </p:sp>
      <p:sp>
        <p:nvSpPr>
          <p:cNvPr id="4" name="Footer Placeholder 3">
            <a:extLst>
              <a:ext uri="{FF2B5EF4-FFF2-40B4-BE49-F238E27FC236}">
                <a16:creationId xmlns:a16="http://schemas.microsoft.com/office/drawing/2014/main" id="{D56EE656-4E0A-480F-B7BA-CD0576E96CFC}"/>
              </a:ext>
            </a:extLst>
          </p:cNvPr>
          <p:cNvSpPr>
            <a:spLocks noGrp="1"/>
          </p:cNvSpPr>
          <p:nvPr>
            <p:ph type="ftr" sz="quarter" idx="11"/>
          </p:nvPr>
        </p:nvSpPr>
        <p:spPr/>
        <p:txBody>
          <a:bodyPr/>
          <a:lstStyle/>
          <a:p>
            <a:r>
              <a:rPr lang="en-GB"/>
              <a:t>Health and the cost of living January 2023</a:t>
            </a:r>
          </a:p>
        </p:txBody>
      </p:sp>
      <p:sp>
        <p:nvSpPr>
          <p:cNvPr id="5" name="Slide Number Placeholder 4">
            <a:extLst>
              <a:ext uri="{FF2B5EF4-FFF2-40B4-BE49-F238E27FC236}">
                <a16:creationId xmlns:a16="http://schemas.microsoft.com/office/drawing/2014/main" id="{3710ABDD-FDBE-45E8-A379-FE28187548A1}"/>
              </a:ext>
            </a:extLst>
          </p:cNvPr>
          <p:cNvSpPr>
            <a:spLocks noGrp="1"/>
          </p:cNvSpPr>
          <p:nvPr>
            <p:ph type="sldNum" sz="quarter" idx="12"/>
          </p:nvPr>
        </p:nvSpPr>
        <p:spPr/>
        <p:txBody>
          <a:bodyPr/>
          <a:lstStyle/>
          <a:p>
            <a:fld id="{9295DF58-4118-4551-8C61-1A7ED177FA2D}" type="slidenum">
              <a:rPr lang="en-GB" noProof="0" smtClean="0"/>
              <a:pPr/>
              <a:t>9</a:t>
            </a:fld>
            <a:endParaRPr lang="en-GB" noProof="0"/>
          </a:p>
        </p:txBody>
      </p:sp>
      <p:sp>
        <p:nvSpPr>
          <p:cNvPr id="8" name="TextBox 7">
            <a:extLst>
              <a:ext uri="{FF2B5EF4-FFF2-40B4-BE49-F238E27FC236}">
                <a16:creationId xmlns:a16="http://schemas.microsoft.com/office/drawing/2014/main" id="{79BB5CC4-48A3-44E0-ABAF-67533368F567}"/>
              </a:ext>
            </a:extLst>
          </p:cNvPr>
          <p:cNvSpPr txBox="1"/>
          <p:nvPr/>
        </p:nvSpPr>
        <p:spPr>
          <a:xfrm>
            <a:off x="454289" y="1502008"/>
            <a:ext cx="8208000" cy="4596386"/>
          </a:xfrm>
          <a:prstGeom prst="rect">
            <a:avLst/>
          </a:prstGeom>
          <a:noFill/>
        </p:spPr>
        <p:txBody>
          <a:bodyPr wrap="square" numCol="1" rtlCol="0">
            <a:spAutoFit/>
          </a:bodyPr>
          <a:lstStyle/>
          <a:p>
            <a:pPr marL="0" lvl="1">
              <a:lnSpc>
                <a:spcPts val="2000"/>
              </a:lnSpc>
              <a:spcAft>
                <a:spcPts val="1200"/>
              </a:spcAft>
              <a:buClr>
                <a:srgbClr val="E73E97"/>
              </a:buClr>
              <a:buSzPct val="100000"/>
            </a:pPr>
            <a:r>
              <a:rPr lang="en-GB" sz="1600" b="1">
                <a:solidFill>
                  <a:srgbClr val="004C6B"/>
                </a:solidFill>
              </a:rPr>
              <a:t>We asked people</a:t>
            </a:r>
            <a:r>
              <a:rPr lang="en-GB" sz="1600">
                <a:solidFill>
                  <a:srgbClr val="004C6B"/>
                </a:solidFill>
              </a:rPr>
              <a:t>: ‘</a:t>
            </a:r>
            <a:r>
              <a:rPr lang="en-US" sz="1600">
                <a:solidFill>
                  <a:srgbClr val="004C6B"/>
                </a:solidFill>
              </a:rPr>
              <a:t>Thinking about your health, in the last two months, has your mental and physical health got better or worse?</a:t>
            </a:r>
          </a:p>
          <a:p>
            <a:pPr marL="144000" lvl="1" indent="-144000">
              <a:lnSpc>
                <a:spcPts val="2000"/>
              </a:lnSpc>
              <a:spcAft>
                <a:spcPts val="1200"/>
              </a:spcAft>
              <a:buClr>
                <a:srgbClr val="E73E97"/>
              </a:buClr>
              <a:buSzPct val="100000"/>
              <a:buFont typeface="Arial" pitchFamily="34" charset="0"/>
              <a:buChar char="•"/>
            </a:pPr>
            <a:r>
              <a:rPr lang="en-US" sz="1600">
                <a:solidFill>
                  <a:srgbClr val="004C6B"/>
                </a:solidFill>
              </a:rPr>
              <a:t>In October, 29% of respondents said their physical health had got worse in the last two months. By December, this had risen to 35% of respondents.</a:t>
            </a:r>
          </a:p>
          <a:p>
            <a:pPr marL="601200" lvl="2" indent="-144000">
              <a:lnSpc>
                <a:spcPts val="2000"/>
              </a:lnSpc>
              <a:spcAft>
                <a:spcPts val="1200"/>
              </a:spcAft>
              <a:buClr>
                <a:srgbClr val="E73E97"/>
              </a:buClr>
              <a:buSzPct val="100000"/>
              <a:buFont typeface="Arial" pitchFamily="34" charset="0"/>
              <a:buChar char="•"/>
            </a:pPr>
            <a:r>
              <a:rPr lang="en-US" sz="1600">
                <a:solidFill>
                  <a:srgbClr val="004C6B"/>
                </a:solidFill>
              </a:rPr>
              <a:t>There is a slight gender difference within that figure of 35%. For female respondents, the figure is 37%, compared to 34% for male respondents.</a:t>
            </a:r>
          </a:p>
          <a:p>
            <a:pPr marL="144000" lvl="1" indent="-144000">
              <a:lnSpc>
                <a:spcPts val="2000"/>
              </a:lnSpc>
              <a:spcAft>
                <a:spcPts val="1200"/>
              </a:spcAft>
              <a:buClr>
                <a:srgbClr val="E73E97"/>
              </a:buClr>
              <a:buSzPct val="100000"/>
              <a:buFont typeface="Arial" pitchFamily="34" charset="0"/>
              <a:buChar char="•"/>
            </a:pPr>
            <a:r>
              <a:rPr lang="en-US" sz="1600">
                <a:solidFill>
                  <a:srgbClr val="004C6B"/>
                </a:solidFill>
              </a:rPr>
              <a:t>There is a similar picture in mental health, though with a smaller increase. In October 29% of respondents said their mental health had got worse in the last two months, increasing to 32% in December.</a:t>
            </a:r>
          </a:p>
          <a:p>
            <a:pPr marL="601200" lvl="2" indent="-144000">
              <a:lnSpc>
                <a:spcPts val="2000"/>
              </a:lnSpc>
              <a:spcAft>
                <a:spcPts val="1200"/>
              </a:spcAft>
              <a:buClr>
                <a:srgbClr val="E73E97"/>
              </a:buClr>
              <a:buSzPct val="100000"/>
              <a:buFont typeface="Arial" pitchFamily="34" charset="0"/>
              <a:buChar char="•"/>
            </a:pPr>
            <a:r>
              <a:rPr lang="en-US" sz="1600">
                <a:solidFill>
                  <a:srgbClr val="004C6B"/>
                </a:solidFill>
              </a:rPr>
              <a:t>The gender divide in mental heath is clearer. Whilst in December 29% of male respondents said their mental health had got worse in the past two months, for female respondents the figure is 35%.</a:t>
            </a:r>
          </a:p>
          <a:p>
            <a:pPr marL="601200" lvl="2" indent="-144000">
              <a:lnSpc>
                <a:spcPts val="2000"/>
              </a:lnSpc>
              <a:spcAft>
                <a:spcPts val="1200"/>
              </a:spcAft>
              <a:buClr>
                <a:srgbClr val="E73E97"/>
              </a:buClr>
              <a:buSzPct val="100000"/>
              <a:buFont typeface="Arial" pitchFamily="34" charset="0"/>
              <a:buChar char="•"/>
            </a:pPr>
            <a:endParaRPr lang="en-US" sz="1600">
              <a:solidFill>
                <a:srgbClr val="004C6B"/>
              </a:solidFill>
            </a:endParaRPr>
          </a:p>
          <a:p>
            <a:pPr marL="0" lvl="1">
              <a:lnSpc>
                <a:spcPts val="2000"/>
              </a:lnSpc>
              <a:spcAft>
                <a:spcPts val="1200"/>
              </a:spcAft>
              <a:buClr>
                <a:srgbClr val="E73E97"/>
              </a:buClr>
              <a:buSzPct val="100000"/>
            </a:pPr>
            <a:endParaRPr lang="en-GB" sz="1600"/>
          </a:p>
        </p:txBody>
      </p:sp>
    </p:spTree>
    <p:extLst>
      <p:ext uri="{BB962C8B-B14F-4D97-AF65-F5344CB8AC3E}">
        <p14:creationId xmlns:p14="http://schemas.microsoft.com/office/powerpoint/2010/main" val="892850039"/>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C1339D6737648A8C86C1C80D7AA4E" ma:contentTypeVersion="15" ma:contentTypeDescription="Create a new document." ma:contentTypeScope="" ma:versionID="ac9c2b5e0036b00fc7fc4bd3394019da">
  <xsd:schema xmlns:xsd="http://www.w3.org/2001/XMLSchema" xmlns:xs="http://www.w3.org/2001/XMLSchema" xmlns:p="http://schemas.microsoft.com/office/2006/metadata/properties" xmlns:ns2="19ba204a-7cec-4086-a9b5-f26e8fa56635" xmlns:ns3="6ce766b5-4c61-445e-8acf-a0272427aa83" targetNamespace="http://schemas.microsoft.com/office/2006/metadata/properties" ma:root="true" ma:fieldsID="e394ba048c83c80d14daaaa3f6ae4d5c" ns2:_="" ns3:_="">
    <xsd:import namespace="19ba204a-7cec-4086-a9b5-f26e8fa56635"/>
    <xsd:import namespace="6ce766b5-4c61-445e-8acf-a0272427aa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a204a-7cec-4086-a9b5-f26e8fa56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e766b5-4c61-445e-8acf-a0272427a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a3ef7d-728c-41c2-8a76-9275bcb17bcc}" ma:internalName="TaxCatchAll" ma:showField="CatchAllData" ma:web="6ce766b5-4c61-445e-8acf-a0272427aa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ce766b5-4c61-445e-8acf-a0272427aa83">
      <UserInfo>
        <DisplayName>Edwards, Sue</DisplayName>
        <AccountId>11</AccountId>
        <AccountType/>
      </UserInfo>
      <UserInfo>
        <DisplayName>Bose, Amrita</DisplayName>
        <AccountId>12</AccountId>
        <AccountType/>
      </UserInfo>
      <UserInfo>
        <DisplayName>Groom, Lily</DisplayName>
        <AccountId>17</AccountId>
        <AccountType/>
      </UserInfo>
      <UserInfo>
        <DisplayName>Bishop, Lily</DisplayName>
        <AccountId>857</AccountId>
        <AccountType/>
      </UserInfo>
      <UserInfo>
        <DisplayName>Howard, Will</DisplayName>
        <AccountId>622</AccountId>
        <AccountType/>
      </UserInfo>
      <UserInfo>
        <DisplayName>James, Deborah</DisplayName>
        <AccountId>550</AccountId>
        <AccountType/>
      </UserInfo>
    </SharedWithUsers>
    <lcf76f155ced4ddcb4097134ff3c332f xmlns="19ba204a-7cec-4086-a9b5-f26e8fa56635">
      <Terms xmlns="http://schemas.microsoft.com/office/infopath/2007/PartnerControls"/>
    </lcf76f155ced4ddcb4097134ff3c332f>
    <TaxCatchAll xmlns="6ce766b5-4c61-445e-8acf-a0272427aa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5031A-A026-43CF-80A7-5462F164BD25}">
  <ds:schemaRefs>
    <ds:schemaRef ds:uri="19ba204a-7cec-4086-a9b5-f26e8fa56635"/>
    <ds:schemaRef ds:uri="6ce766b5-4c61-445e-8acf-a0272427aa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EAFE27-9A96-443C-8B92-7548B28108F4}">
  <ds:schemaRefs>
    <ds:schemaRef ds:uri="19ba204a-7cec-4086-a9b5-f26e8fa56635"/>
    <ds:schemaRef ds:uri="6ce766b5-4c61-445e-8acf-a0272427aa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4A84D9-E590-4DB6-A58B-13643AA3E7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Application>Microsoft Office PowerPoint</Application>
  <PresentationFormat>On-screen Show (4:3)</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Healthwatch Theme 2021</vt:lpstr>
      <vt:lpstr>Health and the cost of living</vt:lpstr>
      <vt:lpstr>Context</vt:lpstr>
      <vt:lpstr>Next steps</vt:lpstr>
      <vt:lpstr>What impact has there been on the use of health and care services?</vt:lpstr>
      <vt:lpstr>What impact has there been on the use of health and care services?</vt:lpstr>
      <vt:lpstr>What changes are people making to cope with the rising cost of living?</vt:lpstr>
      <vt:lpstr>What changes are people making to cope with the rising cost of living?</vt:lpstr>
      <vt:lpstr>What are the impacts of the changes people are making?</vt:lpstr>
      <vt:lpstr>What health impacts have there been from the rising cost of living?</vt:lpstr>
      <vt:lpstr>What health impacts have there been from the rising cost of living?</vt:lpstr>
      <vt:lpstr>Conclusions</vt:lpstr>
      <vt:lpstr>Questions</vt:lpstr>
      <vt:lpstr>Questions</vt:lpstr>
      <vt:lpstr>Questions</vt:lpstr>
      <vt:lpstr>Questions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revision>1</cp:revision>
  <dcterms:created xsi:type="dcterms:W3CDTF">2021-12-15T13:29:26Z</dcterms:created>
  <dcterms:modified xsi:type="dcterms:W3CDTF">2023-01-06T14:47:07Z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0x010100AA7C1339D6737648A8C86C1C80D7AA4E</vt:lpwstr>
  </property>
  <property fmtid="{D5CDD505-2E9C-101B-9397-08002B2CF9AE}" pid="8" name="MediaServiceImageTags">
    <vt:lpwstr/>
  </property>
</Properties>
</file>